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80"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8E8"/>
          </a:solidFill>
        </a:fill>
      </a:tcStyle>
    </a:wholeTbl>
    <a:band2H>
      <a:tcTxStyle/>
      <a:tcStyle>
        <a:tcBdr/>
        <a:fill>
          <a:solidFill>
            <a:srgbClr val="EFF4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4ECD0"/>
          </a:solidFill>
        </a:fill>
      </a:tcStyle>
    </a:wholeTbl>
    <a:band2H>
      <a:tcTxStyle/>
      <a:tcStyle>
        <a:tcBdr/>
        <a:fill>
          <a:solidFill>
            <a:srgbClr val="FAF6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4E5CC"/>
          </a:solidFill>
        </a:fill>
      </a:tcStyle>
    </a:wholeTbl>
    <a:band2H>
      <a:tcTxStyle/>
      <a:tcStyle>
        <a:tcBdr/>
        <a:fill>
          <a:solidFill>
            <a:srgbClr val="F2F2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5" name="Shape 115"/>
          <p:cNvSpPr>
            <a:spLocks noGrp="1" noRot="1" noChangeAspect="1"/>
          </p:cNvSpPr>
          <p:nvPr>
            <p:ph type="sldImg"/>
          </p:nvPr>
        </p:nvSpPr>
        <p:spPr>
          <a:xfrm>
            <a:off x="1143000" y="685800"/>
            <a:ext cx="4572000" cy="3429000"/>
          </a:xfrm>
          <a:prstGeom prst="rect">
            <a:avLst/>
          </a:prstGeom>
        </p:spPr>
        <p:txBody>
          <a:bodyPr/>
          <a:lstStyle/>
          <a:p>
            <a:endParaRPr/>
          </a:p>
        </p:txBody>
      </p:sp>
      <p:sp>
        <p:nvSpPr>
          <p:cNvPr id="116" name="Shape 11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4" name="Rectangle 6"/>
          <p:cNvSpPr/>
          <p:nvPr/>
        </p:nvSpPr>
        <p:spPr>
          <a:xfrm>
            <a:off x="3175" y="6400800"/>
            <a:ext cx="12188825" cy="457200"/>
          </a:xfrm>
          <a:prstGeom prst="rect">
            <a:avLst/>
          </a:prstGeom>
          <a:solidFill>
            <a:srgbClr val="82847C"/>
          </a:solidFill>
          <a:ln w="12700">
            <a:miter lim="400000"/>
          </a:ln>
        </p:spPr>
        <p:txBody>
          <a:bodyPr lIns="45719" rIns="45719"/>
          <a:lstStyle/>
          <a:p>
            <a:endParaRPr/>
          </a:p>
        </p:txBody>
      </p:sp>
      <p:sp>
        <p:nvSpPr>
          <p:cNvPr id="15" name="Rectangle 7"/>
          <p:cNvSpPr/>
          <p:nvPr/>
        </p:nvSpPr>
        <p:spPr>
          <a:xfrm>
            <a:off x="14" y="6334316"/>
            <a:ext cx="12188826" cy="64009"/>
          </a:xfrm>
          <a:prstGeom prst="rect">
            <a:avLst/>
          </a:prstGeom>
          <a:solidFill>
            <a:schemeClr val="accent4"/>
          </a:solidFill>
          <a:ln w="12700">
            <a:miter lim="400000"/>
          </a:ln>
        </p:spPr>
        <p:txBody>
          <a:bodyPr lIns="45719" rIns="45719"/>
          <a:lstStyle/>
          <a:p>
            <a:endParaRPr/>
          </a:p>
        </p:txBody>
      </p:sp>
      <p:sp>
        <p:nvSpPr>
          <p:cNvPr id="16" name="Title Text"/>
          <p:cNvSpPr txBox="1">
            <a:spLocks noGrp="1"/>
          </p:cNvSpPr>
          <p:nvPr>
            <p:ph type="title"/>
          </p:nvPr>
        </p:nvSpPr>
        <p:spPr>
          <a:xfrm>
            <a:off x="1097280" y="758951"/>
            <a:ext cx="10058401" cy="3566161"/>
          </a:xfrm>
          <a:prstGeom prst="rect">
            <a:avLst/>
          </a:prstGeom>
        </p:spPr>
        <p:txBody>
          <a:bodyPr/>
          <a:lstStyle>
            <a:lvl1pPr>
              <a:defRPr sz="8000">
                <a:solidFill>
                  <a:srgbClr val="262626"/>
                </a:solidFill>
              </a:defRPr>
            </a:lvl1pPr>
          </a:lstStyle>
          <a:p>
            <a:r>
              <a:t>Title Text</a:t>
            </a:r>
          </a:p>
        </p:txBody>
      </p:sp>
      <p:sp>
        <p:nvSpPr>
          <p:cNvPr id="17" name="Body Level One…"/>
          <p:cNvSpPr txBox="1">
            <a:spLocks noGrp="1"/>
          </p:cNvSpPr>
          <p:nvPr>
            <p:ph type="body" sz="quarter" idx="1"/>
          </p:nvPr>
        </p:nvSpPr>
        <p:spPr>
          <a:xfrm>
            <a:off x="1100050" y="4455621"/>
            <a:ext cx="10058401" cy="1143001"/>
          </a:xfrm>
          <a:prstGeom prst="rect">
            <a:avLst/>
          </a:prstGeom>
        </p:spPr>
        <p:txBody>
          <a:bodyPr lIns="45719" tIns="45719" rIns="45719" bIns="45719"/>
          <a:lstStyle>
            <a:lvl1pPr marL="0" indent="0">
              <a:buClrTx/>
              <a:buSzTx/>
              <a:buFontTx/>
              <a:buNone/>
              <a:defRPr sz="2400" cap="all" spc="200">
                <a:solidFill>
                  <a:srgbClr val="514949"/>
                </a:solidFill>
                <a:latin typeface="Calibri Light"/>
                <a:ea typeface="Calibri Light"/>
                <a:cs typeface="Calibri Light"/>
                <a:sym typeface="Calibri Light"/>
              </a:defRPr>
            </a:lvl1pPr>
            <a:lvl2pPr marL="0" indent="457200">
              <a:buClrTx/>
              <a:buSzTx/>
              <a:buFontTx/>
              <a:buNone/>
              <a:defRPr sz="2400" cap="all" spc="200">
                <a:solidFill>
                  <a:srgbClr val="514949"/>
                </a:solidFill>
                <a:latin typeface="Calibri Light"/>
                <a:ea typeface="Calibri Light"/>
                <a:cs typeface="Calibri Light"/>
                <a:sym typeface="Calibri Light"/>
              </a:defRPr>
            </a:lvl2pPr>
            <a:lvl3pPr marL="0" indent="914400">
              <a:buClrTx/>
              <a:buSzTx/>
              <a:buFontTx/>
              <a:buNone/>
              <a:defRPr sz="2400" cap="all" spc="200">
                <a:solidFill>
                  <a:srgbClr val="514949"/>
                </a:solidFill>
                <a:latin typeface="Calibri Light"/>
                <a:ea typeface="Calibri Light"/>
                <a:cs typeface="Calibri Light"/>
                <a:sym typeface="Calibri Light"/>
              </a:defRPr>
            </a:lvl3pPr>
            <a:lvl4pPr marL="0" indent="1371600">
              <a:buClrTx/>
              <a:buSzTx/>
              <a:buFontTx/>
              <a:buNone/>
              <a:defRPr sz="2400" cap="all" spc="200">
                <a:solidFill>
                  <a:srgbClr val="514949"/>
                </a:solidFill>
                <a:latin typeface="Calibri Light"/>
                <a:ea typeface="Calibri Light"/>
                <a:cs typeface="Calibri Light"/>
                <a:sym typeface="Calibri Light"/>
              </a:defRPr>
            </a:lvl4pPr>
            <a:lvl5pPr marL="0" indent="1828800">
              <a:buClrTx/>
              <a:buSzTx/>
              <a:buFontTx/>
              <a:buNone/>
              <a:defRPr sz="2400" cap="all" spc="200">
                <a:solidFill>
                  <a:srgbClr val="514949"/>
                </a:solidFill>
                <a:latin typeface="Calibri Light"/>
                <a:ea typeface="Calibri Light"/>
                <a:cs typeface="Calibri Light"/>
                <a:sym typeface="Calibri Light"/>
              </a:defRPr>
            </a:lvl5pPr>
          </a:lstStyle>
          <a:p>
            <a:r>
              <a:t>Body Level One</a:t>
            </a:r>
          </a:p>
          <a:p>
            <a:pPr lvl="1"/>
            <a:r>
              <a:t>Body Level Two</a:t>
            </a:r>
          </a:p>
          <a:p>
            <a:pPr lvl="2"/>
            <a:r>
              <a:t>Body Level Three</a:t>
            </a:r>
          </a:p>
          <a:p>
            <a:pPr lvl="3"/>
            <a:r>
              <a:t>Body Level Four</a:t>
            </a:r>
          </a:p>
          <a:p>
            <a:pPr lvl="4"/>
            <a:r>
              <a:t>Body Level Five</a:t>
            </a:r>
          </a:p>
        </p:txBody>
      </p:sp>
      <p:sp>
        <p:nvSpPr>
          <p:cNvPr id="18" name="Straight Connector 8"/>
          <p:cNvSpPr/>
          <p:nvPr/>
        </p:nvSpPr>
        <p:spPr>
          <a:xfrm>
            <a:off x="1207657" y="4343400"/>
            <a:ext cx="9875521" cy="0"/>
          </a:xfrm>
          <a:prstGeom prst="line">
            <a:avLst/>
          </a:prstGeom>
          <a:ln w="6350">
            <a:solidFill>
              <a:srgbClr val="808080"/>
            </a:solidFill>
          </a:ln>
        </p:spPr>
        <p:txBody>
          <a:bodyPr lIns="45719" rIns="45719"/>
          <a:lstStyle/>
          <a:p>
            <a:endParaRPr/>
          </a:p>
        </p:txBody>
      </p:sp>
      <p:sp>
        <p:nvSpPr>
          <p:cNvPr id="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and Content">
    <p:spTree>
      <p:nvGrpSpPr>
        <p:cNvPr id="1" name=""/>
        <p:cNvGrpSpPr/>
        <p:nvPr/>
      </p:nvGrpSpPr>
      <p:grpSpPr>
        <a:xfrm>
          <a:off x="0" y="0"/>
          <a:ext cx="0" cy="0"/>
          <a:chOff x="0" y="0"/>
          <a:chExt cx="0" cy="0"/>
        </a:xfrm>
      </p:grpSpPr>
      <p:sp>
        <p:nvSpPr>
          <p:cNvPr id="107" name="Title Text"/>
          <p:cNvSpPr txBox="1">
            <a:spLocks noGrp="1"/>
          </p:cNvSpPr>
          <p:nvPr>
            <p:ph type="title"/>
          </p:nvPr>
        </p:nvSpPr>
        <p:spPr>
          <a:prstGeom prst="rect">
            <a:avLst/>
          </a:prstGeom>
        </p:spPr>
        <p:txBody>
          <a:bodyPr/>
          <a:lstStyle/>
          <a:p>
            <a:r>
              <a:t>Title Text</a:t>
            </a:r>
          </a:p>
        </p:txBody>
      </p:sp>
      <p:sp>
        <p:nvSpPr>
          <p:cNvPr id="108" name="Body Level One…"/>
          <p:cNvSpPr txBox="1">
            <a:spLocks noGrp="1"/>
          </p:cNvSpPr>
          <p:nvPr>
            <p:ph type="body" idx="1"/>
          </p:nvPr>
        </p:nvSpPr>
        <p:spPr>
          <a:xfrm>
            <a:off x="1097280" y="1845734"/>
            <a:ext cx="10058401" cy="402336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6" name="Title Text"/>
          <p:cNvSpPr txBox="1">
            <a:spLocks noGrp="1"/>
          </p:cNvSpPr>
          <p:nvPr>
            <p:ph type="title"/>
          </p:nvPr>
        </p:nvSpPr>
        <p:spPr>
          <a:prstGeom prst="rect">
            <a:avLst/>
          </a:prstGeom>
        </p:spPr>
        <p:txBody>
          <a:bodyPr/>
          <a:lstStyle/>
          <a:p>
            <a:r>
              <a:t>Title Text</a:t>
            </a:r>
          </a:p>
        </p:txBody>
      </p:sp>
      <p:sp>
        <p:nvSpPr>
          <p:cNvPr id="27" name="Body Level One…"/>
          <p:cNvSpPr txBox="1">
            <a:spLocks noGrp="1"/>
          </p:cNvSpPr>
          <p:nvPr>
            <p:ph type="body" idx="1"/>
          </p:nvPr>
        </p:nvSpPr>
        <p:spPr>
          <a:xfrm>
            <a:off x="1097280" y="1845734"/>
            <a:ext cx="10058401" cy="402336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5" name="Rectangle 6"/>
          <p:cNvSpPr/>
          <p:nvPr/>
        </p:nvSpPr>
        <p:spPr>
          <a:xfrm>
            <a:off x="3175" y="6400800"/>
            <a:ext cx="12188825" cy="457200"/>
          </a:xfrm>
          <a:prstGeom prst="rect">
            <a:avLst/>
          </a:prstGeom>
          <a:solidFill>
            <a:srgbClr val="82847C"/>
          </a:solidFill>
          <a:ln w="12700">
            <a:miter lim="400000"/>
          </a:ln>
        </p:spPr>
        <p:txBody>
          <a:bodyPr lIns="45719" rIns="45719"/>
          <a:lstStyle/>
          <a:p>
            <a:endParaRPr/>
          </a:p>
        </p:txBody>
      </p:sp>
      <p:sp>
        <p:nvSpPr>
          <p:cNvPr id="36" name="Rectangle 7"/>
          <p:cNvSpPr/>
          <p:nvPr/>
        </p:nvSpPr>
        <p:spPr>
          <a:xfrm>
            <a:off x="14" y="6334316"/>
            <a:ext cx="12188826" cy="64009"/>
          </a:xfrm>
          <a:prstGeom prst="rect">
            <a:avLst/>
          </a:prstGeom>
          <a:solidFill>
            <a:schemeClr val="accent4"/>
          </a:solidFill>
          <a:ln w="12700">
            <a:miter lim="400000"/>
          </a:ln>
        </p:spPr>
        <p:txBody>
          <a:bodyPr lIns="45719" rIns="45719"/>
          <a:lstStyle/>
          <a:p>
            <a:endParaRPr/>
          </a:p>
        </p:txBody>
      </p:sp>
      <p:sp>
        <p:nvSpPr>
          <p:cNvPr id="37" name="Title Text"/>
          <p:cNvSpPr txBox="1">
            <a:spLocks noGrp="1"/>
          </p:cNvSpPr>
          <p:nvPr>
            <p:ph type="title"/>
          </p:nvPr>
        </p:nvSpPr>
        <p:spPr>
          <a:xfrm>
            <a:off x="1097280" y="758951"/>
            <a:ext cx="10058401" cy="3566161"/>
          </a:xfrm>
          <a:prstGeom prst="rect">
            <a:avLst/>
          </a:prstGeom>
        </p:spPr>
        <p:txBody>
          <a:bodyPr/>
          <a:lstStyle>
            <a:lvl1pPr>
              <a:defRPr sz="8000">
                <a:solidFill>
                  <a:srgbClr val="262626"/>
                </a:solidFill>
              </a:defRPr>
            </a:lvl1pPr>
          </a:lstStyle>
          <a:p>
            <a:r>
              <a:t>Title Text</a:t>
            </a:r>
          </a:p>
        </p:txBody>
      </p:sp>
      <p:sp>
        <p:nvSpPr>
          <p:cNvPr id="38" name="Body Level One…"/>
          <p:cNvSpPr txBox="1">
            <a:spLocks noGrp="1"/>
          </p:cNvSpPr>
          <p:nvPr>
            <p:ph type="body" sz="quarter" idx="1"/>
          </p:nvPr>
        </p:nvSpPr>
        <p:spPr>
          <a:xfrm>
            <a:off x="1097280" y="4453128"/>
            <a:ext cx="10058401" cy="1143001"/>
          </a:xfrm>
          <a:prstGeom prst="rect">
            <a:avLst/>
          </a:prstGeom>
        </p:spPr>
        <p:txBody>
          <a:bodyPr lIns="45719" tIns="45719" rIns="45719" bIns="45719"/>
          <a:lstStyle>
            <a:lvl1pPr marL="0" indent="0">
              <a:buClrTx/>
              <a:buSzTx/>
              <a:buFontTx/>
              <a:buNone/>
              <a:defRPr sz="2400" cap="all" spc="200">
                <a:solidFill>
                  <a:srgbClr val="514949"/>
                </a:solidFill>
                <a:latin typeface="Calibri Light"/>
                <a:ea typeface="Calibri Light"/>
                <a:cs typeface="Calibri Light"/>
                <a:sym typeface="Calibri Light"/>
              </a:defRPr>
            </a:lvl1pPr>
            <a:lvl2pPr marL="0" indent="457200">
              <a:buClrTx/>
              <a:buSzTx/>
              <a:buFontTx/>
              <a:buNone/>
              <a:defRPr sz="2400" cap="all" spc="200">
                <a:solidFill>
                  <a:srgbClr val="514949"/>
                </a:solidFill>
                <a:latin typeface="Calibri Light"/>
                <a:ea typeface="Calibri Light"/>
                <a:cs typeface="Calibri Light"/>
                <a:sym typeface="Calibri Light"/>
              </a:defRPr>
            </a:lvl2pPr>
            <a:lvl3pPr marL="0" indent="914400">
              <a:buClrTx/>
              <a:buSzTx/>
              <a:buFontTx/>
              <a:buNone/>
              <a:defRPr sz="2400" cap="all" spc="200">
                <a:solidFill>
                  <a:srgbClr val="514949"/>
                </a:solidFill>
                <a:latin typeface="Calibri Light"/>
                <a:ea typeface="Calibri Light"/>
                <a:cs typeface="Calibri Light"/>
                <a:sym typeface="Calibri Light"/>
              </a:defRPr>
            </a:lvl3pPr>
            <a:lvl4pPr marL="0" indent="1371600">
              <a:buClrTx/>
              <a:buSzTx/>
              <a:buFontTx/>
              <a:buNone/>
              <a:defRPr sz="2400" cap="all" spc="200">
                <a:solidFill>
                  <a:srgbClr val="514949"/>
                </a:solidFill>
                <a:latin typeface="Calibri Light"/>
                <a:ea typeface="Calibri Light"/>
                <a:cs typeface="Calibri Light"/>
                <a:sym typeface="Calibri Light"/>
              </a:defRPr>
            </a:lvl4pPr>
            <a:lvl5pPr marL="0" indent="1828800">
              <a:buClrTx/>
              <a:buSzTx/>
              <a:buFontTx/>
              <a:buNone/>
              <a:defRPr sz="2400" cap="all" spc="200">
                <a:solidFill>
                  <a:srgbClr val="514949"/>
                </a:solidFill>
                <a:latin typeface="Calibri Light"/>
                <a:ea typeface="Calibri Light"/>
                <a:cs typeface="Calibri Light"/>
                <a:sym typeface="Calibri Light"/>
              </a:defRPr>
            </a:lvl5pPr>
          </a:lstStyle>
          <a:p>
            <a:r>
              <a:t>Body Level One</a:t>
            </a:r>
          </a:p>
          <a:p>
            <a:pPr lvl="1"/>
            <a:r>
              <a:t>Body Level Two</a:t>
            </a:r>
          </a:p>
          <a:p>
            <a:pPr lvl="2"/>
            <a:r>
              <a:t>Body Level Three</a:t>
            </a:r>
          </a:p>
          <a:p>
            <a:pPr lvl="3"/>
            <a:r>
              <a:t>Body Level Four</a:t>
            </a:r>
          </a:p>
          <a:p>
            <a:pPr lvl="4"/>
            <a:r>
              <a:t>Body Level Five</a:t>
            </a:r>
          </a:p>
        </p:txBody>
      </p:sp>
      <p:sp>
        <p:nvSpPr>
          <p:cNvPr id="39" name="Straight Connector 8"/>
          <p:cNvSpPr/>
          <p:nvPr/>
        </p:nvSpPr>
        <p:spPr>
          <a:xfrm>
            <a:off x="1207657" y="4343400"/>
            <a:ext cx="9875521" cy="0"/>
          </a:xfrm>
          <a:prstGeom prst="line">
            <a:avLst/>
          </a:prstGeom>
          <a:ln w="6350">
            <a:solidFill>
              <a:srgbClr val="808080"/>
            </a:solidFill>
          </a:ln>
        </p:spPr>
        <p:txBody>
          <a:bodyPr lIns="45719" rIns="45719"/>
          <a:lstStyle/>
          <a:p>
            <a:endParaRP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47" name="Title Text"/>
          <p:cNvSpPr txBox="1">
            <a:spLocks noGrp="1"/>
          </p:cNvSpPr>
          <p:nvPr>
            <p:ph type="title"/>
          </p:nvPr>
        </p:nvSpPr>
        <p:spPr>
          <a:prstGeom prst="rect">
            <a:avLst/>
          </a:prstGeom>
        </p:spPr>
        <p:txBody>
          <a:bodyPr/>
          <a:lstStyle/>
          <a:p>
            <a:r>
              <a:t>Title Text</a:t>
            </a:r>
          </a:p>
        </p:txBody>
      </p:sp>
      <p:sp>
        <p:nvSpPr>
          <p:cNvPr id="48" name="Body Level One…"/>
          <p:cNvSpPr txBox="1">
            <a:spLocks noGrp="1"/>
          </p:cNvSpPr>
          <p:nvPr>
            <p:ph type="body" sz="half" idx="1"/>
          </p:nvPr>
        </p:nvSpPr>
        <p:spPr>
          <a:xfrm>
            <a:off x="1097277" y="1845734"/>
            <a:ext cx="4937761" cy="402336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sz="quarter" idx="1"/>
          </p:nvPr>
        </p:nvSpPr>
        <p:spPr>
          <a:xfrm>
            <a:off x="1097280" y="1846052"/>
            <a:ext cx="4937760" cy="736283"/>
          </a:xfrm>
          <a:prstGeom prst="rect">
            <a:avLst/>
          </a:prstGeom>
        </p:spPr>
        <p:txBody>
          <a:bodyPr lIns="45719" tIns="45719" rIns="45719" bIns="45719" anchor="ctr"/>
          <a:lstStyle>
            <a:lvl1pPr marL="0" indent="0">
              <a:buClrTx/>
              <a:buSzTx/>
              <a:buFontTx/>
              <a:buNone/>
              <a:defRPr cap="all">
                <a:solidFill>
                  <a:srgbClr val="514949"/>
                </a:solidFill>
              </a:defRPr>
            </a:lvl1pPr>
            <a:lvl2pPr marL="0" indent="457200">
              <a:buClrTx/>
              <a:buSzTx/>
              <a:buFontTx/>
              <a:buNone/>
              <a:defRPr cap="all">
                <a:solidFill>
                  <a:srgbClr val="514949"/>
                </a:solidFill>
              </a:defRPr>
            </a:lvl2pPr>
            <a:lvl3pPr marL="0" indent="914400">
              <a:buClrTx/>
              <a:buSzTx/>
              <a:buFontTx/>
              <a:buNone/>
              <a:defRPr cap="all">
                <a:solidFill>
                  <a:srgbClr val="514949"/>
                </a:solidFill>
              </a:defRPr>
            </a:lvl3pPr>
            <a:lvl4pPr marL="0" indent="1371600">
              <a:buClrTx/>
              <a:buSzTx/>
              <a:buFontTx/>
              <a:buNone/>
              <a:defRPr cap="all">
                <a:solidFill>
                  <a:srgbClr val="514949"/>
                </a:solidFill>
              </a:defRPr>
            </a:lvl4pPr>
            <a:lvl5pPr marL="0" indent="1828800">
              <a:buClrTx/>
              <a:buSzTx/>
              <a:buFontTx/>
              <a:buNone/>
              <a:defRPr cap="all">
                <a:solidFill>
                  <a:srgbClr val="514949"/>
                </a:solidFill>
              </a:defRPr>
            </a:lvl5pPr>
          </a:lstStyle>
          <a:p>
            <a:r>
              <a:t>Body Level One</a:t>
            </a:r>
          </a:p>
          <a:p>
            <a:pPr lvl="1"/>
            <a:r>
              <a:t>Body Level Two</a:t>
            </a:r>
          </a:p>
          <a:p>
            <a:pPr lvl="2"/>
            <a:r>
              <a:t>Body Level Three</a:t>
            </a:r>
          </a:p>
          <a:p>
            <a:pPr lvl="3"/>
            <a:r>
              <a:t>Body Level Four</a:t>
            </a:r>
          </a:p>
          <a:p>
            <a:pPr lvl="4"/>
            <a:r>
              <a:t>Body Level Five</a:t>
            </a:r>
          </a:p>
        </p:txBody>
      </p:sp>
      <p:sp>
        <p:nvSpPr>
          <p:cNvPr id="58" name="Text Placeholder 4"/>
          <p:cNvSpPr>
            <a:spLocks noGrp="1"/>
          </p:cNvSpPr>
          <p:nvPr>
            <p:ph type="body" sz="quarter" idx="21"/>
          </p:nvPr>
        </p:nvSpPr>
        <p:spPr>
          <a:xfrm>
            <a:off x="6217919" y="1846052"/>
            <a:ext cx="4937762" cy="736283"/>
          </a:xfrm>
          <a:prstGeom prst="rect">
            <a:avLst/>
          </a:prstGeom>
        </p:spPr>
        <p:txBody>
          <a:bodyPr lIns="45719" tIns="45719" rIns="45719" bIns="45719" anchor="ctr"/>
          <a:lstStyle/>
          <a:p>
            <a:pPr marL="0" indent="0">
              <a:buClrTx/>
              <a:buSzTx/>
              <a:buFontTx/>
              <a:buNone/>
              <a:defRPr cap="all">
                <a:solidFill>
                  <a:srgbClr val="514949"/>
                </a:solidFill>
              </a:defRPr>
            </a:pPr>
            <a:endParaRPr/>
          </a:p>
        </p:txBody>
      </p:sp>
      <p:sp>
        <p:nvSpPr>
          <p:cNvPr id="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6" name="Title Text"/>
          <p:cNvSpPr txBox="1">
            <a:spLocks noGrp="1"/>
          </p:cNvSpPr>
          <p:nvPr>
            <p:ph type="title"/>
          </p:nvPr>
        </p:nvSpPr>
        <p:spPr>
          <a:prstGeom prst="rect">
            <a:avLst/>
          </a:prstGeom>
        </p:spPr>
        <p:txBody>
          <a:bodyPr/>
          <a:lstStyle/>
          <a:p>
            <a:r>
              <a:t>Title Text</a:t>
            </a: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74" name="Rectangle 4"/>
          <p:cNvSpPr/>
          <p:nvPr/>
        </p:nvSpPr>
        <p:spPr>
          <a:xfrm>
            <a:off x="3175" y="6400800"/>
            <a:ext cx="12188825" cy="457200"/>
          </a:xfrm>
          <a:prstGeom prst="rect">
            <a:avLst/>
          </a:prstGeom>
          <a:solidFill>
            <a:srgbClr val="82847C"/>
          </a:solidFill>
          <a:ln w="12700">
            <a:miter lim="400000"/>
          </a:ln>
        </p:spPr>
        <p:txBody>
          <a:bodyPr lIns="45719" rIns="45719"/>
          <a:lstStyle/>
          <a:p>
            <a:endParaRPr/>
          </a:p>
        </p:txBody>
      </p:sp>
      <p:sp>
        <p:nvSpPr>
          <p:cNvPr id="75" name="Rectangle 5"/>
          <p:cNvSpPr/>
          <p:nvPr/>
        </p:nvSpPr>
        <p:spPr>
          <a:xfrm>
            <a:off x="14" y="6334316"/>
            <a:ext cx="12188826" cy="64009"/>
          </a:xfrm>
          <a:prstGeom prst="rect">
            <a:avLst/>
          </a:prstGeom>
          <a:solidFill>
            <a:schemeClr val="accent4"/>
          </a:solidFill>
          <a:ln w="12700">
            <a:miter lim="400000"/>
          </a:ln>
        </p:spPr>
        <p:txBody>
          <a:bodyPr lIns="45719" rIns="45719"/>
          <a:lstStyle/>
          <a:p>
            <a:endParaRP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83" name="Rectangle 7"/>
          <p:cNvSpPr/>
          <p:nvPr/>
        </p:nvSpPr>
        <p:spPr>
          <a:xfrm>
            <a:off x="15" y="0"/>
            <a:ext cx="4050793" cy="6858000"/>
          </a:xfrm>
          <a:prstGeom prst="rect">
            <a:avLst/>
          </a:prstGeom>
          <a:solidFill>
            <a:srgbClr val="82847C"/>
          </a:solidFill>
          <a:ln w="12700">
            <a:miter lim="400000"/>
          </a:ln>
        </p:spPr>
        <p:txBody>
          <a:bodyPr lIns="45719" rIns="45719"/>
          <a:lstStyle/>
          <a:p>
            <a:endParaRPr/>
          </a:p>
        </p:txBody>
      </p:sp>
      <p:sp>
        <p:nvSpPr>
          <p:cNvPr id="84" name="Rectangle 8"/>
          <p:cNvSpPr/>
          <p:nvPr/>
        </p:nvSpPr>
        <p:spPr>
          <a:xfrm>
            <a:off x="4040070" y="0"/>
            <a:ext cx="64009" cy="6858000"/>
          </a:xfrm>
          <a:prstGeom prst="rect">
            <a:avLst/>
          </a:prstGeom>
          <a:solidFill>
            <a:schemeClr val="accent4"/>
          </a:solidFill>
          <a:ln w="12700">
            <a:miter lim="400000"/>
          </a:ln>
        </p:spPr>
        <p:txBody>
          <a:bodyPr lIns="45719" rIns="45719"/>
          <a:lstStyle/>
          <a:p>
            <a:endParaRPr/>
          </a:p>
        </p:txBody>
      </p:sp>
      <p:sp>
        <p:nvSpPr>
          <p:cNvPr id="85" name="Title Text"/>
          <p:cNvSpPr txBox="1">
            <a:spLocks noGrp="1"/>
          </p:cNvSpPr>
          <p:nvPr>
            <p:ph type="title"/>
          </p:nvPr>
        </p:nvSpPr>
        <p:spPr>
          <a:xfrm>
            <a:off x="457200" y="594359"/>
            <a:ext cx="3200400" cy="2286001"/>
          </a:xfrm>
          <a:prstGeom prst="rect">
            <a:avLst/>
          </a:prstGeom>
        </p:spPr>
        <p:txBody>
          <a:bodyPr/>
          <a:lstStyle>
            <a:lvl1pPr>
              <a:defRPr sz="3600">
                <a:solidFill>
                  <a:srgbClr val="FFFFFF"/>
                </a:solidFill>
              </a:defRPr>
            </a:lvl1pPr>
          </a:lstStyle>
          <a:p>
            <a:r>
              <a:t>Title Text</a:t>
            </a:r>
          </a:p>
        </p:txBody>
      </p:sp>
      <p:sp>
        <p:nvSpPr>
          <p:cNvPr id="86" name="Body Level One…"/>
          <p:cNvSpPr txBox="1">
            <a:spLocks noGrp="1"/>
          </p:cNvSpPr>
          <p:nvPr>
            <p:ph type="body" idx="1"/>
          </p:nvPr>
        </p:nvSpPr>
        <p:spPr>
          <a:xfrm>
            <a:off x="4800600" y="731519"/>
            <a:ext cx="6492241" cy="52578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7" name="Text Placeholder 3"/>
          <p:cNvSpPr>
            <a:spLocks noGrp="1"/>
          </p:cNvSpPr>
          <p:nvPr>
            <p:ph type="body" sz="quarter" idx="21"/>
          </p:nvPr>
        </p:nvSpPr>
        <p:spPr>
          <a:xfrm>
            <a:off x="457200" y="2926079"/>
            <a:ext cx="3200400" cy="3379125"/>
          </a:xfrm>
          <a:prstGeom prst="rect">
            <a:avLst/>
          </a:prstGeom>
        </p:spPr>
        <p:txBody>
          <a:bodyPr lIns="45719" tIns="45719" rIns="45719" bIns="45719"/>
          <a:lstStyle/>
          <a:p>
            <a:pPr marL="0" indent="0">
              <a:buClrTx/>
              <a:buSzTx/>
              <a:buFontTx/>
              <a:buNone/>
              <a:defRPr sz="1500">
                <a:solidFill>
                  <a:srgbClr val="FFFFFF"/>
                </a:solidFill>
              </a:defRPr>
            </a:pPr>
            <a:endParaRPr/>
          </a:p>
        </p:txBody>
      </p:sp>
      <p:sp>
        <p:nvSpPr>
          <p:cNvPr id="88" name="Slide Number"/>
          <p:cNvSpPr txBox="1">
            <a:spLocks noGrp="1"/>
          </p:cNvSpPr>
          <p:nvPr>
            <p:ph type="sldNum" sz="quarter" idx="2"/>
          </p:nvPr>
        </p:nvSpPr>
        <p:spPr>
          <a:prstGeom prst="rect">
            <a:avLst/>
          </a:prstGeom>
        </p:spPr>
        <p:txBody>
          <a:bodyPr/>
          <a:lstStyle>
            <a:lvl1pPr>
              <a:defRPr>
                <a:solidFill>
                  <a:srgbClr val="514949"/>
                </a:solidFill>
              </a:defRPr>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95" name="Rectangle 7"/>
          <p:cNvSpPr/>
          <p:nvPr/>
        </p:nvSpPr>
        <p:spPr>
          <a:xfrm>
            <a:off x="0" y="4953000"/>
            <a:ext cx="12188825" cy="1905000"/>
          </a:xfrm>
          <a:prstGeom prst="rect">
            <a:avLst/>
          </a:prstGeom>
          <a:solidFill>
            <a:srgbClr val="82847C"/>
          </a:solidFill>
          <a:ln w="12700">
            <a:miter lim="400000"/>
          </a:ln>
        </p:spPr>
        <p:txBody>
          <a:bodyPr lIns="45719" rIns="45719"/>
          <a:lstStyle/>
          <a:p>
            <a:endParaRPr/>
          </a:p>
        </p:txBody>
      </p:sp>
      <p:sp>
        <p:nvSpPr>
          <p:cNvPr id="96" name="Rectangle 8"/>
          <p:cNvSpPr/>
          <p:nvPr/>
        </p:nvSpPr>
        <p:spPr>
          <a:xfrm>
            <a:off x="14" y="4915075"/>
            <a:ext cx="12188826" cy="64009"/>
          </a:xfrm>
          <a:prstGeom prst="rect">
            <a:avLst/>
          </a:prstGeom>
          <a:solidFill>
            <a:schemeClr val="accent4"/>
          </a:solidFill>
          <a:ln w="12700">
            <a:miter lim="400000"/>
          </a:ln>
        </p:spPr>
        <p:txBody>
          <a:bodyPr lIns="45719" rIns="45719"/>
          <a:lstStyle/>
          <a:p>
            <a:endParaRPr/>
          </a:p>
        </p:txBody>
      </p:sp>
      <p:sp>
        <p:nvSpPr>
          <p:cNvPr id="97" name="Title Text"/>
          <p:cNvSpPr txBox="1">
            <a:spLocks noGrp="1"/>
          </p:cNvSpPr>
          <p:nvPr>
            <p:ph type="title"/>
          </p:nvPr>
        </p:nvSpPr>
        <p:spPr>
          <a:xfrm>
            <a:off x="1097280" y="5074920"/>
            <a:ext cx="10113645" cy="822961"/>
          </a:xfrm>
          <a:prstGeom prst="rect">
            <a:avLst/>
          </a:prstGeom>
        </p:spPr>
        <p:txBody>
          <a:bodyPr lIns="0" tIns="0" rIns="0" bIns="0"/>
          <a:lstStyle>
            <a:lvl1pPr>
              <a:defRPr sz="3600">
                <a:solidFill>
                  <a:srgbClr val="FFFFFF"/>
                </a:solidFill>
              </a:defRPr>
            </a:lvl1pPr>
          </a:lstStyle>
          <a:p>
            <a:r>
              <a:t>Title Text</a:t>
            </a:r>
          </a:p>
        </p:txBody>
      </p:sp>
      <p:sp>
        <p:nvSpPr>
          <p:cNvPr id="98" name="Picture Placeholder 2"/>
          <p:cNvSpPr>
            <a:spLocks noGrp="1"/>
          </p:cNvSpPr>
          <p:nvPr>
            <p:ph type="pic" idx="21"/>
          </p:nvPr>
        </p:nvSpPr>
        <p:spPr>
          <a:xfrm>
            <a:off x="14" y="0"/>
            <a:ext cx="12191987" cy="4915076"/>
          </a:xfrm>
          <a:prstGeom prst="rect">
            <a:avLst/>
          </a:prstGeom>
        </p:spPr>
        <p:txBody>
          <a:bodyPr lIns="91439" tIns="45719" rIns="91439" bIns="45719">
            <a:noAutofit/>
          </a:bodyPr>
          <a:lstStyle/>
          <a:p>
            <a:endParaRPr/>
          </a:p>
        </p:txBody>
      </p:sp>
      <p:sp>
        <p:nvSpPr>
          <p:cNvPr id="99" name="Body Level One…"/>
          <p:cNvSpPr txBox="1">
            <a:spLocks noGrp="1"/>
          </p:cNvSpPr>
          <p:nvPr>
            <p:ph type="body" sz="quarter" idx="1"/>
          </p:nvPr>
        </p:nvSpPr>
        <p:spPr>
          <a:xfrm>
            <a:off x="1097280" y="5907023"/>
            <a:ext cx="10113265" cy="594361"/>
          </a:xfrm>
          <a:prstGeom prst="rect">
            <a:avLst/>
          </a:prstGeom>
        </p:spPr>
        <p:txBody>
          <a:bodyPr/>
          <a:lstStyle>
            <a:lvl1pPr marL="0" indent="0">
              <a:spcBef>
                <a:spcPts val="600"/>
              </a:spcBef>
              <a:buClrTx/>
              <a:buSzTx/>
              <a:buFontTx/>
              <a:buNone/>
              <a:defRPr sz="1500">
                <a:solidFill>
                  <a:srgbClr val="FFFFFF"/>
                </a:solidFill>
              </a:defRPr>
            </a:lvl1pPr>
            <a:lvl2pPr marL="0" indent="457200">
              <a:spcBef>
                <a:spcPts val="600"/>
              </a:spcBef>
              <a:buClrTx/>
              <a:buSzTx/>
              <a:buFontTx/>
              <a:buNone/>
              <a:defRPr sz="1500">
                <a:solidFill>
                  <a:srgbClr val="FFFFFF"/>
                </a:solidFill>
              </a:defRPr>
            </a:lvl2pPr>
            <a:lvl3pPr marL="0" indent="914400">
              <a:spcBef>
                <a:spcPts val="600"/>
              </a:spcBef>
              <a:buClrTx/>
              <a:buSzTx/>
              <a:buFontTx/>
              <a:buNone/>
              <a:defRPr sz="1500">
                <a:solidFill>
                  <a:srgbClr val="FFFFFF"/>
                </a:solidFill>
              </a:defRPr>
            </a:lvl3pPr>
            <a:lvl4pPr marL="0" indent="1371600">
              <a:spcBef>
                <a:spcPts val="600"/>
              </a:spcBef>
              <a:buClrTx/>
              <a:buSzTx/>
              <a:buFontTx/>
              <a:buNone/>
              <a:defRPr sz="1500">
                <a:solidFill>
                  <a:srgbClr val="FFFFFF"/>
                </a:solidFill>
              </a:defRPr>
            </a:lvl4pPr>
            <a:lvl5pPr marL="0" indent="1828800">
              <a:spcBef>
                <a:spcPts val="600"/>
              </a:spcBef>
              <a:buClrTx/>
              <a:buSzTx/>
              <a:buFontTx/>
              <a:buNone/>
              <a:defRPr sz="15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1E1DB"/>
        </a:solidFill>
        <a:effectLst/>
      </p:bgPr>
    </p:bg>
    <p:spTree>
      <p:nvGrpSpPr>
        <p:cNvPr id="1" name=""/>
        <p:cNvGrpSpPr/>
        <p:nvPr/>
      </p:nvGrpSpPr>
      <p:grpSpPr>
        <a:xfrm>
          <a:off x="0" y="0"/>
          <a:ext cx="0" cy="0"/>
          <a:chOff x="0" y="0"/>
          <a:chExt cx="0" cy="0"/>
        </a:xfrm>
      </p:grpSpPr>
      <p:sp>
        <p:nvSpPr>
          <p:cNvPr id="2" name="Rectangle 6"/>
          <p:cNvSpPr/>
          <p:nvPr/>
        </p:nvSpPr>
        <p:spPr>
          <a:xfrm>
            <a:off x="1" y="6400800"/>
            <a:ext cx="12192001" cy="457200"/>
          </a:xfrm>
          <a:prstGeom prst="rect">
            <a:avLst/>
          </a:prstGeom>
          <a:solidFill>
            <a:srgbClr val="82847C"/>
          </a:solidFill>
          <a:ln w="12700">
            <a:miter lim="400000"/>
          </a:ln>
        </p:spPr>
        <p:txBody>
          <a:bodyPr lIns="45719" rIns="45719"/>
          <a:lstStyle/>
          <a:p>
            <a:endParaRPr/>
          </a:p>
        </p:txBody>
      </p:sp>
      <p:sp>
        <p:nvSpPr>
          <p:cNvPr id="3" name="Rectangle 8"/>
          <p:cNvSpPr/>
          <p:nvPr/>
        </p:nvSpPr>
        <p:spPr>
          <a:xfrm>
            <a:off x="14" y="6334316"/>
            <a:ext cx="12191987" cy="66485"/>
          </a:xfrm>
          <a:prstGeom prst="rect">
            <a:avLst/>
          </a:prstGeom>
          <a:solidFill>
            <a:schemeClr val="accent4"/>
          </a:solidFill>
          <a:ln w="12700">
            <a:miter lim="400000"/>
          </a:ln>
        </p:spPr>
        <p:txBody>
          <a:bodyPr lIns="45719" rIns="45719"/>
          <a:lstStyle/>
          <a:p>
            <a:endParaRPr/>
          </a:p>
        </p:txBody>
      </p:sp>
      <p:sp>
        <p:nvSpPr>
          <p:cNvPr id="4" name="Straight Connector 9"/>
          <p:cNvSpPr/>
          <p:nvPr/>
        </p:nvSpPr>
        <p:spPr>
          <a:xfrm>
            <a:off x="1193532" y="1737845"/>
            <a:ext cx="9966961" cy="1"/>
          </a:xfrm>
          <a:prstGeom prst="line">
            <a:avLst/>
          </a:prstGeom>
          <a:ln w="6350">
            <a:solidFill>
              <a:srgbClr val="808080"/>
            </a:solidFill>
          </a:ln>
        </p:spPr>
        <p:txBody>
          <a:bodyPr lIns="45719" rIns="45719"/>
          <a:lstStyle/>
          <a:p>
            <a:endParaRPr/>
          </a:p>
        </p:txBody>
      </p:sp>
      <p:sp>
        <p:nvSpPr>
          <p:cNvPr id="5" name="Title Text"/>
          <p:cNvSpPr txBox="1">
            <a:spLocks noGrp="1"/>
          </p:cNvSpPr>
          <p:nvPr>
            <p:ph type="title"/>
          </p:nvPr>
        </p:nvSpPr>
        <p:spPr>
          <a:xfrm>
            <a:off x="1097280" y="286603"/>
            <a:ext cx="10058401" cy="14507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b">
            <a:normAutofit/>
          </a:bodyPr>
          <a:lstStyle/>
          <a:p>
            <a:r>
              <a:t>Title Text</a:t>
            </a:r>
          </a:p>
        </p:txBody>
      </p:sp>
      <p:sp>
        <p:nvSpPr>
          <p:cNvPr id="6" name="Body Level One…"/>
          <p:cNvSpPr txBox="1">
            <a:spLocks noGrp="1"/>
          </p:cNvSpPr>
          <p:nvPr>
            <p:ph type="body" idx="1"/>
          </p:nvPr>
        </p:nvSpPr>
        <p:spPr>
          <a:xfrm>
            <a:off x="609600" y="1600200"/>
            <a:ext cx="10972800" cy="45259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r>
              <a:t>Body Level One</a:t>
            </a:r>
          </a:p>
          <a:p>
            <a:pPr lvl="1"/>
            <a:r>
              <a:t>Body Level Two</a:t>
            </a:r>
          </a:p>
          <a:p>
            <a:pPr lvl="2"/>
            <a:r>
              <a:t>Body Level Three</a:t>
            </a:r>
          </a:p>
          <a:p>
            <a:pPr lvl="3"/>
            <a:r>
              <a:t>Body Level Four</a:t>
            </a:r>
          </a:p>
          <a:p>
            <a:pPr lvl="4"/>
            <a:r>
              <a:t>Body Level Five</a:t>
            </a:r>
          </a:p>
        </p:txBody>
      </p:sp>
      <p:sp>
        <p:nvSpPr>
          <p:cNvPr id="7" name="Slide Number"/>
          <p:cNvSpPr txBox="1">
            <a:spLocks noGrp="1"/>
          </p:cNvSpPr>
          <p:nvPr>
            <p:ph type="sldNum" sz="quarter" idx="2"/>
          </p:nvPr>
        </p:nvSpPr>
        <p:spPr>
          <a:xfrm>
            <a:off x="10979606" y="6528092"/>
            <a:ext cx="232877" cy="228512"/>
          </a:xfrm>
          <a:prstGeom prst="rect">
            <a:avLst/>
          </a:prstGeom>
          <a:ln w="12700">
            <a:miter lim="400000"/>
          </a:ln>
        </p:spPr>
        <p:txBody>
          <a:bodyPr wrap="none" lIns="45719" rIns="45719" anchor="ctr">
            <a:spAutoFit/>
          </a:bodyPr>
          <a:lstStyle>
            <a:lvl1pPr algn="r">
              <a:defRPr sz="1000">
                <a:solidFill>
                  <a:srgbClr val="FFFFFF"/>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med"/>
  <p:txStyles>
    <p:titleStyle>
      <a:lvl1pPr marL="0" marR="0" indent="0" algn="l" defTabSz="914400" rtl="0" latinLnBrk="0">
        <a:lnSpc>
          <a:spcPct val="85000"/>
        </a:lnSpc>
        <a:spcBef>
          <a:spcPts val="0"/>
        </a:spcBef>
        <a:spcAft>
          <a:spcPts val="0"/>
        </a:spcAft>
        <a:buClrTx/>
        <a:buSzTx/>
        <a:buFontTx/>
        <a:buNone/>
        <a:tabLst/>
        <a:defRPr sz="4800" b="0" i="0" u="none" strike="noStrike" cap="none" spc="-50" baseline="0">
          <a:solidFill>
            <a:srgbClr val="404040"/>
          </a:solidFill>
          <a:uFillTx/>
          <a:latin typeface="Calibri Light"/>
          <a:ea typeface="Calibri Light"/>
          <a:cs typeface="Calibri Light"/>
          <a:sym typeface="Calibri Light"/>
        </a:defRPr>
      </a:lvl1pPr>
      <a:lvl2pPr marL="0" marR="0" indent="0" algn="l" defTabSz="914400" rtl="0" latinLnBrk="0">
        <a:lnSpc>
          <a:spcPct val="85000"/>
        </a:lnSpc>
        <a:spcBef>
          <a:spcPts val="0"/>
        </a:spcBef>
        <a:spcAft>
          <a:spcPts val="0"/>
        </a:spcAft>
        <a:buClrTx/>
        <a:buSzTx/>
        <a:buFontTx/>
        <a:buNone/>
        <a:tabLst/>
        <a:defRPr sz="4800" b="0" i="0" u="none" strike="noStrike" cap="none" spc="-50" baseline="0">
          <a:solidFill>
            <a:srgbClr val="404040"/>
          </a:solidFill>
          <a:uFillTx/>
          <a:latin typeface="Calibri Light"/>
          <a:ea typeface="Calibri Light"/>
          <a:cs typeface="Calibri Light"/>
          <a:sym typeface="Calibri Light"/>
        </a:defRPr>
      </a:lvl2pPr>
      <a:lvl3pPr marL="0" marR="0" indent="0" algn="l" defTabSz="914400" rtl="0" latinLnBrk="0">
        <a:lnSpc>
          <a:spcPct val="85000"/>
        </a:lnSpc>
        <a:spcBef>
          <a:spcPts val="0"/>
        </a:spcBef>
        <a:spcAft>
          <a:spcPts val="0"/>
        </a:spcAft>
        <a:buClrTx/>
        <a:buSzTx/>
        <a:buFontTx/>
        <a:buNone/>
        <a:tabLst/>
        <a:defRPr sz="4800" b="0" i="0" u="none" strike="noStrike" cap="none" spc="-50" baseline="0">
          <a:solidFill>
            <a:srgbClr val="404040"/>
          </a:solidFill>
          <a:uFillTx/>
          <a:latin typeface="Calibri Light"/>
          <a:ea typeface="Calibri Light"/>
          <a:cs typeface="Calibri Light"/>
          <a:sym typeface="Calibri Light"/>
        </a:defRPr>
      </a:lvl3pPr>
      <a:lvl4pPr marL="0" marR="0" indent="0" algn="l" defTabSz="914400" rtl="0" latinLnBrk="0">
        <a:lnSpc>
          <a:spcPct val="85000"/>
        </a:lnSpc>
        <a:spcBef>
          <a:spcPts val="0"/>
        </a:spcBef>
        <a:spcAft>
          <a:spcPts val="0"/>
        </a:spcAft>
        <a:buClrTx/>
        <a:buSzTx/>
        <a:buFontTx/>
        <a:buNone/>
        <a:tabLst/>
        <a:defRPr sz="4800" b="0" i="0" u="none" strike="noStrike" cap="none" spc="-50" baseline="0">
          <a:solidFill>
            <a:srgbClr val="404040"/>
          </a:solidFill>
          <a:uFillTx/>
          <a:latin typeface="Calibri Light"/>
          <a:ea typeface="Calibri Light"/>
          <a:cs typeface="Calibri Light"/>
          <a:sym typeface="Calibri Light"/>
        </a:defRPr>
      </a:lvl4pPr>
      <a:lvl5pPr marL="0" marR="0" indent="0" algn="l" defTabSz="914400" rtl="0" latinLnBrk="0">
        <a:lnSpc>
          <a:spcPct val="85000"/>
        </a:lnSpc>
        <a:spcBef>
          <a:spcPts val="0"/>
        </a:spcBef>
        <a:spcAft>
          <a:spcPts val="0"/>
        </a:spcAft>
        <a:buClrTx/>
        <a:buSzTx/>
        <a:buFontTx/>
        <a:buNone/>
        <a:tabLst/>
        <a:defRPr sz="4800" b="0" i="0" u="none" strike="noStrike" cap="none" spc="-50" baseline="0">
          <a:solidFill>
            <a:srgbClr val="404040"/>
          </a:solidFill>
          <a:uFillTx/>
          <a:latin typeface="Calibri Light"/>
          <a:ea typeface="Calibri Light"/>
          <a:cs typeface="Calibri Light"/>
          <a:sym typeface="Calibri Light"/>
        </a:defRPr>
      </a:lvl5pPr>
      <a:lvl6pPr marL="0" marR="0" indent="0" algn="l" defTabSz="914400" rtl="0" latinLnBrk="0">
        <a:lnSpc>
          <a:spcPct val="85000"/>
        </a:lnSpc>
        <a:spcBef>
          <a:spcPts val="0"/>
        </a:spcBef>
        <a:spcAft>
          <a:spcPts val="0"/>
        </a:spcAft>
        <a:buClrTx/>
        <a:buSzTx/>
        <a:buFontTx/>
        <a:buNone/>
        <a:tabLst/>
        <a:defRPr sz="4800" b="0" i="0" u="none" strike="noStrike" cap="none" spc="-50" baseline="0">
          <a:solidFill>
            <a:srgbClr val="404040"/>
          </a:solidFill>
          <a:uFillTx/>
          <a:latin typeface="Calibri Light"/>
          <a:ea typeface="Calibri Light"/>
          <a:cs typeface="Calibri Light"/>
          <a:sym typeface="Calibri Light"/>
        </a:defRPr>
      </a:lvl6pPr>
      <a:lvl7pPr marL="0" marR="0" indent="0" algn="l" defTabSz="914400" rtl="0" latinLnBrk="0">
        <a:lnSpc>
          <a:spcPct val="85000"/>
        </a:lnSpc>
        <a:spcBef>
          <a:spcPts val="0"/>
        </a:spcBef>
        <a:spcAft>
          <a:spcPts val="0"/>
        </a:spcAft>
        <a:buClrTx/>
        <a:buSzTx/>
        <a:buFontTx/>
        <a:buNone/>
        <a:tabLst/>
        <a:defRPr sz="4800" b="0" i="0" u="none" strike="noStrike" cap="none" spc="-50" baseline="0">
          <a:solidFill>
            <a:srgbClr val="404040"/>
          </a:solidFill>
          <a:uFillTx/>
          <a:latin typeface="Calibri Light"/>
          <a:ea typeface="Calibri Light"/>
          <a:cs typeface="Calibri Light"/>
          <a:sym typeface="Calibri Light"/>
        </a:defRPr>
      </a:lvl7pPr>
      <a:lvl8pPr marL="0" marR="0" indent="0" algn="l" defTabSz="914400" rtl="0" latinLnBrk="0">
        <a:lnSpc>
          <a:spcPct val="85000"/>
        </a:lnSpc>
        <a:spcBef>
          <a:spcPts val="0"/>
        </a:spcBef>
        <a:spcAft>
          <a:spcPts val="0"/>
        </a:spcAft>
        <a:buClrTx/>
        <a:buSzTx/>
        <a:buFontTx/>
        <a:buNone/>
        <a:tabLst/>
        <a:defRPr sz="4800" b="0" i="0" u="none" strike="noStrike" cap="none" spc="-50" baseline="0">
          <a:solidFill>
            <a:srgbClr val="404040"/>
          </a:solidFill>
          <a:uFillTx/>
          <a:latin typeface="Calibri Light"/>
          <a:ea typeface="Calibri Light"/>
          <a:cs typeface="Calibri Light"/>
          <a:sym typeface="Calibri Light"/>
        </a:defRPr>
      </a:lvl8pPr>
      <a:lvl9pPr marL="0" marR="0" indent="0" algn="l" defTabSz="914400" rtl="0" latinLnBrk="0">
        <a:lnSpc>
          <a:spcPct val="85000"/>
        </a:lnSpc>
        <a:spcBef>
          <a:spcPts val="0"/>
        </a:spcBef>
        <a:spcAft>
          <a:spcPts val="0"/>
        </a:spcAft>
        <a:buClrTx/>
        <a:buSzTx/>
        <a:buFontTx/>
        <a:buNone/>
        <a:tabLst/>
        <a:defRPr sz="4800" b="0" i="0" u="none" strike="noStrike" cap="none" spc="-50" baseline="0">
          <a:solidFill>
            <a:srgbClr val="404040"/>
          </a:solidFill>
          <a:uFillTx/>
          <a:latin typeface="Calibri Light"/>
          <a:ea typeface="Calibri Light"/>
          <a:cs typeface="Calibri Light"/>
          <a:sym typeface="Calibri Light"/>
        </a:defRPr>
      </a:lvl9pPr>
    </p:titleStyle>
    <p:bodyStyle>
      <a:lvl1pPr marL="91439" marR="0" indent="-91439" algn="l" defTabSz="914400" rtl="0" latinLnBrk="0">
        <a:lnSpc>
          <a:spcPct val="90000"/>
        </a:lnSpc>
        <a:spcBef>
          <a:spcPts val="1200"/>
        </a:spcBef>
        <a:spcAft>
          <a:spcPts val="0"/>
        </a:spcAft>
        <a:buClr>
          <a:schemeClr val="accent1"/>
        </a:buClr>
        <a:buSzPct val="100000"/>
        <a:buFont typeface="Calibri"/>
        <a:buChar char=" "/>
        <a:tabLst/>
        <a:defRPr sz="2000" b="0" i="0" u="none" strike="noStrike" cap="none" spc="0" baseline="0">
          <a:solidFill>
            <a:srgbClr val="404040"/>
          </a:solidFill>
          <a:uFillTx/>
          <a:latin typeface="+mj-lt"/>
          <a:ea typeface="+mj-ea"/>
          <a:cs typeface="+mj-cs"/>
          <a:sym typeface="Calibri"/>
        </a:defRPr>
      </a:lvl1pPr>
      <a:lvl2pPr marL="404368" marR="0" indent="-203200" algn="l" defTabSz="914400" rtl="0" latinLnBrk="0">
        <a:lnSpc>
          <a:spcPct val="90000"/>
        </a:lnSpc>
        <a:spcBef>
          <a:spcPts val="1200"/>
        </a:spcBef>
        <a:spcAft>
          <a:spcPts val="0"/>
        </a:spcAft>
        <a:buClr>
          <a:schemeClr val="accent1"/>
        </a:buClr>
        <a:buSzPct val="100000"/>
        <a:buFont typeface="Calibri"/>
        <a:buChar char="◦"/>
        <a:tabLst/>
        <a:defRPr sz="2000" b="0" i="0" u="none" strike="noStrike" cap="none" spc="0" baseline="0">
          <a:solidFill>
            <a:srgbClr val="404040"/>
          </a:solidFill>
          <a:uFillTx/>
          <a:latin typeface="+mj-lt"/>
          <a:ea typeface="+mj-ea"/>
          <a:cs typeface="+mj-cs"/>
          <a:sym typeface="Calibri"/>
        </a:defRPr>
      </a:lvl2pPr>
      <a:lvl3pPr marL="645305" marR="0" indent="-261257" algn="l" defTabSz="914400" rtl="0" latinLnBrk="0">
        <a:lnSpc>
          <a:spcPct val="90000"/>
        </a:lnSpc>
        <a:spcBef>
          <a:spcPts val="1200"/>
        </a:spcBef>
        <a:spcAft>
          <a:spcPts val="0"/>
        </a:spcAft>
        <a:buClr>
          <a:schemeClr val="accent1"/>
        </a:buClr>
        <a:buSzPct val="100000"/>
        <a:buFont typeface="Calibri"/>
        <a:buChar char="◦"/>
        <a:tabLst/>
        <a:defRPr sz="2000" b="0" i="0" u="none" strike="noStrike" cap="none" spc="0" baseline="0">
          <a:solidFill>
            <a:srgbClr val="404040"/>
          </a:solidFill>
          <a:uFillTx/>
          <a:latin typeface="+mj-lt"/>
          <a:ea typeface="+mj-ea"/>
          <a:cs typeface="+mj-cs"/>
          <a:sym typeface="Calibri"/>
        </a:defRPr>
      </a:lvl3pPr>
      <a:lvl4pPr marL="828185" marR="0" indent="-261257" algn="l" defTabSz="914400" rtl="0" latinLnBrk="0">
        <a:lnSpc>
          <a:spcPct val="90000"/>
        </a:lnSpc>
        <a:spcBef>
          <a:spcPts val="1200"/>
        </a:spcBef>
        <a:spcAft>
          <a:spcPts val="0"/>
        </a:spcAft>
        <a:buClr>
          <a:schemeClr val="accent1"/>
        </a:buClr>
        <a:buSzPct val="100000"/>
        <a:buFont typeface="Calibri"/>
        <a:buChar char="◦"/>
        <a:tabLst/>
        <a:defRPr sz="2000" b="0" i="0" u="none" strike="noStrike" cap="none" spc="0" baseline="0">
          <a:solidFill>
            <a:srgbClr val="404040"/>
          </a:solidFill>
          <a:uFillTx/>
          <a:latin typeface="+mj-lt"/>
          <a:ea typeface="+mj-ea"/>
          <a:cs typeface="+mj-cs"/>
          <a:sym typeface="Calibri"/>
        </a:defRPr>
      </a:lvl4pPr>
      <a:lvl5pPr marL="1011065" marR="0" indent="-261257" algn="l" defTabSz="914400" rtl="0" latinLnBrk="0">
        <a:lnSpc>
          <a:spcPct val="90000"/>
        </a:lnSpc>
        <a:spcBef>
          <a:spcPts val="1200"/>
        </a:spcBef>
        <a:spcAft>
          <a:spcPts val="0"/>
        </a:spcAft>
        <a:buClr>
          <a:schemeClr val="accent1"/>
        </a:buClr>
        <a:buSzPct val="100000"/>
        <a:buFont typeface="Calibri"/>
        <a:buChar char="◦"/>
        <a:tabLst/>
        <a:defRPr sz="2000" b="0" i="0" u="none" strike="noStrike" cap="none" spc="0" baseline="0">
          <a:solidFill>
            <a:srgbClr val="404040"/>
          </a:solidFill>
          <a:uFillTx/>
          <a:latin typeface="+mj-lt"/>
          <a:ea typeface="+mj-ea"/>
          <a:cs typeface="+mj-cs"/>
          <a:sym typeface="Calibri"/>
        </a:defRPr>
      </a:lvl5pPr>
      <a:lvl6pPr marL="1197971" marR="0" indent="-326571" algn="l" defTabSz="914400" rtl="0" latinLnBrk="0">
        <a:lnSpc>
          <a:spcPct val="90000"/>
        </a:lnSpc>
        <a:spcBef>
          <a:spcPts val="1200"/>
        </a:spcBef>
        <a:spcAft>
          <a:spcPts val="0"/>
        </a:spcAft>
        <a:buClr>
          <a:schemeClr val="accent1"/>
        </a:buClr>
        <a:buSzPct val="100000"/>
        <a:buFont typeface="Calibri"/>
        <a:buChar char="◦"/>
        <a:tabLst/>
        <a:defRPr sz="2000" b="0" i="0" u="none" strike="noStrike" cap="none" spc="0" baseline="0">
          <a:solidFill>
            <a:srgbClr val="404040"/>
          </a:solidFill>
          <a:uFillTx/>
          <a:latin typeface="+mj-lt"/>
          <a:ea typeface="+mj-ea"/>
          <a:cs typeface="+mj-cs"/>
          <a:sym typeface="Calibri"/>
        </a:defRPr>
      </a:lvl6pPr>
      <a:lvl7pPr marL="1397971" marR="0" indent="-326571" algn="l" defTabSz="914400" rtl="0" latinLnBrk="0">
        <a:lnSpc>
          <a:spcPct val="90000"/>
        </a:lnSpc>
        <a:spcBef>
          <a:spcPts val="1200"/>
        </a:spcBef>
        <a:spcAft>
          <a:spcPts val="0"/>
        </a:spcAft>
        <a:buClr>
          <a:schemeClr val="accent1"/>
        </a:buClr>
        <a:buSzPct val="100000"/>
        <a:buFont typeface="Calibri"/>
        <a:buChar char="◦"/>
        <a:tabLst/>
        <a:defRPr sz="2000" b="0" i="0" u="none" strike="noStrike" cap="none" spc="0" baseline="0">
          <a:solidFill>
            <a:srgbClr val="404040"/>
          </a:solidFill>
          <a:uFillTx/>
          <a:latin typeface="+mj-lt"/>
          <a:ea typeface="+mj-ea"/>
          <a:cs typeface="+mj-cs"/>
          <a:sym typeface="Calibri"/>
        </a:defRPr>
      </a:lvl7pPr>
      <a:lvl8pPr marL="1597971" marR="0" indent="-326571" algn="l" defTabSz="914400" rtl="0" latinLnBrk="0">
        <a:lnSpc>
          <a:spcPct val="90000"/>
        </a:lnSpc>
        <a:spcBef>
          <a:spcPts val="1200"/>
        </a:spcBef>
        <a:spcAft>
          <a:spcPts val="0"/>
        </a:spcAft>
        <a:buClr>
          <a:schemeClr val="accent1"/>
        </a:buClr>
        <a:buSzPct val="100000"/>
        <a:buFont typeface="Calibri"/>
        <a:buChar char="◦"/>
        <a:tabLst/>
        <a:defRPr sz="2000" b="0" i="0" u="none" strike="noStrike" cap="none" spc="0" baseline="0">
          <a:solidFill>
            <a:srgbClr val="404040"/>
          </a:solidFill>
          <a:uFillTx/>
          <a:latin typeface="+mj-lt"/>
          <a:ea typeface="+mj-ea"/>
          <a:cs typeface="+mj-cs"/>
          <a:sym typeface="Calibri"/>
        </a:defRPr>
      </a:lvl8pPr>
      <a:lvl9pPr marL="1797971" marR="0" indent="-326571" algn="l" defTabSz="914400" rtl="0" latinLnBrk="0">
        <a:lnSpc>
          <a:spcPct val="90000"/>
        </a:lnSpc>
        <a:spcBef>
          <a:spcPts val="1200"/>
        </a:spcBef>
        <a:spcAft>
          <a:spcPts val="0"/>
        </a:spcAft>
        <a:buClr>
          <a:schemeClr val="accent1"/>
        </a:buClr>
        <a:buSzPct val="100000"/>
        <a:buFont typeface="Calibri"/>
        <a:buChar char="◦"/>
        <a:tabLst/>
        <a:defRPr sz="2000" b="0" i="0" u="none" strike="noStrike" cap="none" spc="0" baseline="0">
          <a:solidFill>
            <a:srgbClr val="404040"/>
          </a:solidFill>
          <a:uFillTx/>
          <a:latin typeface="+mj-lt"/>
          <a:ea typeface="+mj-ea"/>
          <a:cs typeface="+mj-cs"/>
          <a:sym typeface="Calibri"/>
        </a:defRPr>
      </a:lvl9pPr>
    </p:bodyStyle>
    <p:otherStyle>
      <a:lvl1pPr marL="0" marR="0" indent="0" algn="r" defTabSz="4572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5pPr>
      <a:lvl6pPr marL="0" marR="0" indent="2286000" algn="r" defTabSz="4572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6pPr>
      <a:lvl7pPr marL="0" marR="0" indent="2743200" algn="r" defTabSz="4572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7pPr>
      <a:lvl8pPr marL="0" marR="0" indent="3200400" algn="r" defTabSz="4572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8pPr>
      <a:lvl9pPr marL="0" marR="0" indent="3657600" algn="r" defTabSz="4572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hyperlink" Target="https://www.start.umd.edu/gtd/downloads/Codebook.pdf" TargetMode="External"/><Relationship Id="rId2" Type="http://schemas.openxmlformats.org/officeDocument/2006/relationships/hyperlink" Target="https://stackoverflow.com/questions" TargetMode="Externa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0.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ooter Placeholder 9"/>
          <p:cNvSpPr txBox="1"/>
          <p:nvPr/>
        </p:nvSpPr>
        <p:spPr>
          <a:xfrm>
            <a:off x="7414915" y="6530425"/>
            <a:ext cx="4731365" cy="205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900" cap="all">
                <a:solidFill>
                  <a:srgbClr val="FFFFFF"/>
                </a:solidFill>
              </a:defRPr>
            </a:lvl1pPr>
          </a:lstStyle>
          <a:p>
            <a:r>
              <a:t>School of Advanced Sciences (S.A.S.)</a:t>
            </a:r>
          </a:p>
        </p:txBody>
      </p:sp>
      <p:sp>
        <p:nvSpPr>
          <p:cNvPr id="119" name="Title 1"/>
          <p:cNvSpPr txBox="1">
            <a:spLocks noGrp="1"/>
          </p:cNvSpPr>
          <p:nvPr>
            <p:ph type="ctrTitle"/>
          </p:nvPr>
        </p:nvSpPr>
        <p:spPr>
          <a:xfrm>
            <a:off x="286868" y="540497"/>
            <a:ext cx="11618259" cy="1275135"/>
          </a:xfrm>
          <a:prstGeom prst="rect">
            <a:avLst/>
          </a:prstGeom>
        </p:spPr>
        <p:txBody>
          <a:bodyPr/>
          <a:lstStyle>
            <a:lvl1pPr algn="ctr">
              <a:defRPr sz="4000" spc="-100"/>
            </a:lvl1pPr>
          </a:lstStyle>
          <a:p>
            <a:r>
              <a:t>Exploratory Data Analysis of Global Terrorism Database (GTD)</a:t>
            </a:r>
          </a:p>
        </p:txBody>
      </p:sp>
      <p:sp>
        <p:nvSpPr>
          <p:cNvPr id="120" name="Subtitle 2"/>
          <p:cNvSpPr txBox="1">
            <a:spLocks noGrp="1"/>
          </p:cNvSpPr>
          <p:nvPr>
            <p:ph type="subTitle" sz="half" idx="1"/>
          </p:nvPr>
        </p:nvSpPr>
        <p:spPr>
          <a:xfrm>
            <a:off x="1523999" y="1968033"/>
            <a:ext cx="9144001" cy="3578131"/>
          </a:xfrm>
          <a:prstGeom prst="rect">
            <a:avLst/>
          </a:prstGeom>
        </p:spPr>
        <p:txBody>
          <a:bodyPr/>
          <a:lstStyle/>
          <a:p>
            <a:pPr algn="ctr">
              <a:defRPr sz="900">
                <a:latin typeface="Times New Roman"/>
                <a:ea typeface="Times New Roman"/>
                <a:cs typeface="Times New Roman"/>
                <a:sym typeface="Times New Roman"/>
              </a:defRPr>
            </a:pPr>
            <a:r>
              <a:t>Under the guidance of</a:t>
            </a:r>
          </a:p>
          <a:p>
            <a:pPr algn="ctr">
              <a:defRPr sz="1200" b="1">
                <a:latin typeface="Times New Roman"/>
                <a:ea typeface="Times New Roman"/>
                <a:cs typeface="Times New Roman"/>
                <a:sym typeface="Times New Roman"/>
              </a:defRPr>
            </a:pPr>
            <a:r>
              <a:t>Mr. Rushi KumaR</a:t>
            </a:r>
          </a:p>
          <a:p>
            <a:pPr algn="ctr">
              <a:defRPr sz="900">
                <a:latin typeface="Times New Roman"/>
                <a:ea typeface="Times New Roman"/>
                <a:cs typeface="Times New Roman"/>
                <a:sym typeface="Times New Roman"/>
              </a:defRPr>
            </a:pPr>
            <a:endParaRPr/>
          </a:p>
          <a:p>
            <a:pPr algn="ctr">
              <a:defRPr sz="900">
                <a:latin typeface="Times New Roman"/>
                <a:ea typeface="Times New Roman"/>
                <a:cs typeface="Times New Roman"/>
                <a:sym typeface="Times New Roman"/>
              </a:defRPr>
            </a:pPr>
            <a:r>
              <a:t>Presented by</a:t>
            </a:r>
          </a:p>
          <a:p>
            <a:pPr algn="ctr">
              <a:defRPr sz="1200" b="1">
                <a:latin typeface="Times New Roman"/>
                <a:ea typeface="Times New Roman"/>
                <a:cs typeface="Times New Roman"/>
                <a:sym typeface="Times New Roman"/>
              </a:defRPr>
            </a:pPr>
            <a:r>
              <a:t>Shruti Manasi </a:t>
            </a:r>
            <a:r>
              <a:rPr b="0"/>
              <a:t>(21MDT0049)</a:t>
            </a:r>
          </a:p>
          <a:p>
            <a:pPr algn="ctr">
              <a:defRPr sz="1200" b="1">
                <a:latin typeface="Times New Roman"/>
                <a:ea typeface="Times New Roman"/>
                <a:cs typeface="Times New Roman"/>
                <a:sym typeface="Times New Roman"/>
              </a:defRPr>
            </a:pPr>
            <a:r>
              <a:t>Vishal Rao </a:t>
            </a:r>
            <a:r>
              <a:rPr b="0"/>
              <a:t>(21MDT0016)</a:t>
            </a:r>
          </a:p>
          <a:p>
            <a:pPr algn="ctr">
              <a:defRPr sz="1200" b="1">
                <a:latin typeface="Times New Roman"/>
                <a:ea typeface="Times New Roman"/>
                <a:cs typeface="Times New Roman"/>
                <a:sym typeface="Times New Roman"/>
              </a:defRPr>
            </a:pPr>
            <a:r>
              <a:t>Ritika Tiwari </a:t>
            </a:r>
            <a:r>
              <a:rPr b="0"/>
              <a:t>(21MDT0060)</a:t>
            </a:r>
          </a:p>
          <a:p>
            <a:pPr algn="ctr">
              <a:defRPr sz="1200">
                <a:latin typeface="Times New Roman"/>
                <a:ea typeface="Times New Roman"/>
                <a:cs typeface="Times New Roman"/>
                <a:sym typeface="Times New Roman"/>
              </a:defRPr>
            </a:pPr>
            <a:endParaRPr b="0"/>
          </a:p>
          <a:p>
            <a:pPr algn="ctr">
              <a:defRPr sz="1200">
                <a:latin typeface="Times New Roman"/>
                <a:ea typeface="Times New Roman"/>
                <a:cs typeface="Times New Roman"/>
                <a:sym typeface="Times New Roman"/>
              </a:defRPr>
            </a:pPr>
            <a:r>
              <a:t>Master of Science Data Science</a:t>
            </a:r>
          </a:p>
          <a:p>
            <a:pPr algn="ctr">
              <a:defRPr sz="1200">
                <a:latin typeface="Times New Roman"/>
                <a:ea typeface="Times New Roman"/>
                <a:cs typeface="Times New Roman"/>
                <a:sym typeface="Times New Roman"/>
              </a:defRPr>
            </a:pPr>
            <a:r>
              <a:t>Vellore Institute of Technology, Vellore, Tamil Nadu</a:t>
            </a:r>
          </a:p>
        </p:txBody>
      </p:sp>
      <p:sp>
        <p:nvSpPr>
          <p:cNvPr id="121" name="Date Placeholder 5"/>
          <p:cNvSpPr txBox="1"/>
          <p:nvPr/>
        </p:nvSpPr>
        <p:spPr>
          <a:xfrm>
            <a:off x="1143000" y="6539390"/>
            <a:ext cx="2380832" cy="205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900">
                <a:solidFill>
                  <a:srgbClr val="FFFFFF"/>
                </a:solidFill>
              </a:defRPr>
            </a:lvl1pPr>
          </a:lstStyle>
          <a:p>
            <a:r>
              <a:t>29-05-2022</a:t>
            </a:r>
          </a:p>
        </p:txBody>
      </p:sp>
      <p:pic>
        <p:nvPicPr>
          <p:cNvPr id="122" name="Picture 2" descr="Picture 2"/>
          <p:cNvPicPr>
            <a:picLocks noChangeAspect="1"/>
          </p:cNvPicPr>
          <p:nvPr/>
        </p:nvPicPr>
        <p:blipFill>
          <a:blip r:embed="rId2"/>
          <a:stretch>
            <a:fillRect/>
          </a:stretch>
        </p:blipFill>
        <p:spPr>
          <a:xfrm>
            <a:off x="5738855" y="5483411"/>
            <a:ext cx="714288" cy="744445"/>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6D30F-25B2-D33D-B03E-3338F7B5ACC2}"/>
              </a:ext>
            </a:extLst>
          </p:cNvPr>
          <p:cNvSpPr>
            <a:spLocks noGrp="1"/>
          </p:cNvSpPr>
          <p:nvPr>
            <p:ph type="title"/>
          </p:nvPr>
        </p:nvSpPr>
        <p:spPr/>
        <p:txBody>
          <a:bodyPr/>
          <a:lstStyle/>
          <a:p>
            <a:r>
              <a:rPr lang="en-US" dirty="0"/>
              <a:t>Data Cleaning </a:t>
            </a:r>
            <a:endParaRPr lang="en-IN" dirty="0"/>
          </a:p>
        </p:txBody>
      </p:sp>
      <p:sp>
        <p:nvSpPr>
          <p:cNvPr id="3" name="Text Placeholder 2">
            <a:extLst>
              <a:ext uri="{FF2B5EF4-FFF2-40B4-BE49-F238E27FC236}">
                <a16:creationId xmlns:a16="http://schemas.microsoft.com/office/drawing/2014/main" id="{980CAC74-8E1A-95AB-1274-5D7CEBF49D90}"/>
              </a:ext>
            </a:extLst>
          </p:cNvPr>
          <p:cNvSpPr>
            <a:spLocks noGrp="1"/>
          </p:cNvSpPr>
          <p:nvPr>
            <p:ph type="body" idx="1"/>
          </p:nvPr>
        </p:nvSpPr>
        <p:spPr/>
        <p:txBody>
          <a:bodyPr/>
          <a:lstStyle/>
          <a:p>
            <a:r>
              <a:rPr lang="en-US" dirty="0"/>
              <a:t>Post data cleaning we obtain the following dataset:</a:t>
            </a:r>
          </a:p>
          <a:p>
            <a:endParaRPr lang="en-US" dirty="0"/>
          </a:p>
          <a:p>
            <a:endParaRPr lang="en-IN" dirty="0"/>
          </a:p>
        </p:txBody>
      </p:sp>
      <p:pic>
        <p:nvPicPr>
          <p:cNvPr id="4" name="Picture 14" descr="Picture 14">
            <a:extLst>
              <a:ext uri="{FF2B5EF4-FFF2-40B4-BE49-F238E27FC236}">
                <a16:creationId xmlns:a16="http://schemas.microsoft.com/office/drawing/2014/main" id="{9D7BACAF-EF75-9F3E-6BD6-AD63E7EA7DB7}"/>
              </a:ext>
            </a:extLst>
          </p:cNvPr>
          <p:cNvPicPr>
            <a:picLocks noChangeAspect="1"/>
          </p:cNvPicPr>
          <p:nvPr/>
        </p:nvPicPr>
        <p:blipFill>
          <a:blip r:embed="rId2"/>
          <a:stretch>
            <a:fillRect/>
          </a:stretch>
        </p:blipFill>
        <p:spPr>
          <a:xfrm>
            <a:off x="1881775" y="2228102"/>
            <a:ext cx="8428450" cy="3749366"/>
          </a:xfrm>
          <a:prstGeom prst="rect">
            <a:avLst/>
          </a:prstGeom>
          <a:ln>
            <a:solidFill>
              <a:srgbClr val="AFAF9E"/>
            </a:solidFill>
          </a:ln>
        </p:spPr>
      </p:pic>
    </p:spTree>
    <p:extLst>
      <p:ext uri="{BB962C8B-B14F-4D97-AF65-F5344CB8AC3E}">
        <p14:creationId xmlns:p14="http://schemas.microsoft.com/office/powerpoint/2010/main" val="309453690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Footer Placeholder 5"/>
          <p:cNvSpPr txBox="1"/>
          <p:nvPr/>
        </p:nvSpPr>
        <p:spPr>
          <a:xfrm>
            <a:off x="3731905" y="6539390"/>
            <a:ext cx="4731365" cy="205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900" cap="all">
                <a:solidFill>
                  <a:srgbClr val="FFFFFF"/>
                </a:solidFill>
              </a:defRPr>
            </a:lvl1pPr>
          </a:lstStyle>
          <a:p>
            <a:r>
              <a:t>School of Advanced Sciences (S.A.S.)</a:t>
            </a:r>
          </a:p>
        </p:txBody>
      </p:sp>
      <p:sp>
        <p:nvSpPr>
          <p:cNvPr id="176" name="Title 1"/>
          <p:cNvSpPr txBox="1">
            <a:spLocks noGrp="1"/>
          </p:cNvSpPr>
          <p:nvPr>
            <p:ph type="title"/>
          </p:nvPr>
        </p:nvSpPr>
        <p:spPr>
          <a:xfrm>
            <a:off x="1097280" y="286603"/>
            <a:ext cx="10058401" cy="1450757"/>
          </a:xfrm>
          <a:prstGeom prst="rect">
            <a:avLst/>
          </a:prstGeom>
        </p:spPr>
        <p:txBody>
          <a:bodyPr/>
          <a:lstStyle>
            <a:lvl1pPr>
              <a:defRPr spc="-100"/>
            </a:lvl1pPr>
          </a:lstStyle>
          <a:p>
            <a:r>
              <a:t>Data Visualization</a:t>
            </a:r>
          </a:p>
        </p:txBody>
      </p:sp>
      <p:sp>
        <p:nvSpPr>
          <p:cNvPr id="177" name="Content Placeholder 2"/>
          <p:cNvSpPr txBox="1">
            <a:spLocks noGrp="1"/>
          </p:cNvSpPr>
          <p:nvPr>
            <p:ph type="body" sz="half" idx="1"/>
          </p:nvPr>
        </p:nvSpPr>
        <p:spPr>
          <a:xfrm>
            <a:off x="1097277" y="1845734"/>
            <a:ext cx="4937762" cy="4023360"/>
          </a:xfrm>
          <a:prstGeom prst="rect">
            <a:avLst/>
          </a:prstGeom>
        </p:spPr>
        <p:txBody>
          <a:bodyPr/>
          <a:lstStyle/>
          <a:p>
            <a:pPr marL="457200" indent="-457200">
              <a:buFontTx/>
              <a:buAutoNum type="arabicPeriod"/>
            </a:pPr>
            <a:r>
              <a:t>Non-graphical Analysis</a:t>
            </a:r>
          </a:p>
          <a:p>
            <a:pPr marL="0" lvl="2" indent="475487">
              <a:spcBef>
                <a:spcPts val="400"/>
              </a:spcBef>
              <a:buSzTx/>
              <a:buNone/>
              <a:defRPr sz="1400"/>
            </a:pPr>
            <a:r>
              <a:t>Use of pandas in-built functions like:</a:t>
            </a:r>
          </a:p>
          <a:p>
            <a:pPr marL="0" lvl="2" indent="475487">
              <a:spcBef>
                <a:spcPts val="400"/>
              </a:spcBef>
              <a:buSzTx/>
              <a:buNone/>
              <a:defRPr sz="1400"/>
            </a:pPr>
            <a:r>
              <a:t>- shape | len | corr() | skew() </a:t>
            </a:r>
          </a:p>
          <a:p>
            <a:pPr marL="0" lvl="2" indent="475487">
              <a:spcBef>
                <a:spcPts val="400"/>
              </a:spcBef>
              <a:buSzTx/>
              <a:buNone/>
              <a:defRPr sz="1400"/>
            </a:pPr>
            <a:r>
              <a:t>- value_counts() | pd.crosstab() | groupby()</a:t>
            </a:r>
          </a:p>
        </p:txBody>
      </p:sp>
      <p:sp>
        <p:nvSpPr>
          <p:cNvPr id="178" name="Content Placeholder 3"/>
          <p:cNvSpPr txBox="1"/>
          <p:nvPr/>
        </p:nvSpPr>
        <p:spPr>
          <a:xfrm>
            <a:off x="6217919" y="1891454"/>
            <a:ext cx="4937762" cy="39319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pPr marL="457200" indent="-457200" defTabSz="914400">
              <a:lnSpc>
                <a:spcPct val="90000"/>
              </a:lnSpc>
              <a:spcBef>
                <a:spcPts val="1200"/>
              </a:spcBef>
              <a:buClr>
                <a:schemeClr val="accent1"/>
              </a:buClr>
              <a:buSzPct val="100000"/>
              <a:buAutoNum type="arabicPeriod" startAt="2"/>
              <a:defRPr sz="2000">
                <a:solidFill>
                  <a:srgbClr val="404040"/>
                </a:solidFill>
              </a:defRPr>
            </a:pPr>
            <a:r>
              <a:t>Graphical Analysis</a:t>
            </a:r>
          </a:p>
          <a:p>
            <a:pPr lvl="2" indent="475487" defTabSz="914400">
              <a:lnSpc>
                <a:spcPct val="90000"/>
              </a:lnSpc>
              <a:spcBef>
                <a:spcPts val="400"/>
              </a:spcBef>
              <a:defRPr sz="1400">
                <a:solidFill>
                  <a:srgbClr val="404040"/>
                </a:solidFill>
              </a:defRPr>
            </a:pPr>
            <a:r>
              <a:t>Use of various plots and charts available in pandas, matplotlib, seaborn and Plotly to explore attributes such as:</a:t>
            </a:r>
          </a:p>
          <a:p>
            <a:pPr marL="761237" lvl="2" indent="-285750" defTabSz="914400">
              <a:lnSpc>
                <a:spcPct val="90000"/>
              </a:lnSpc>
              <a:spcBef>
                <a:spcPts val="400"/>
              </a:spcBef>
              <a:buClr>
                <a:schemeClr val="accent1"/>
              </a:buClr>
              <a:buSzPct val="100000"/>
              <a:buChar char="-"/>
              <a:defRPr sz="1400">
                <a:solidFill>
                  <a:srgbClr val="404040"/>
                </a:solidFill>
              </a:defRPr>
            </a:pPr>
            <a:r>
              <a:t>Attack Types | Weapon Types | Motive | Success</a:t>
            </a:r>
          </a:p>
          <a:p>
            <a:pPr marL="761237" lvl="2" indent="-285750" defTabSz="914400">
              <a:lnSpc>
                <a:spcPct val="90000"/>
              </a:lnSpc>
              <a:spcBef>
                <a:spcPts val="400"/>
              </a:spcBef>
              <a:buClr>
                <a:schemeClr val="accent1"/>
              </a:buClr>
              <a:buSzPct val="100000"/>
              <a:buChar char="-"/>
              <a:defRPr sz="1400">
                <a:solidFill>
                  <a:srgbClr val="404040"/>
                </a:solidFill>
              </a:defRPr>
            </a:pPr>
            <a:r>
              <a:t>Country &amp; Region | nkill &amp; nwound</a:t>
            </a:r>
          </a:p>
        </p:txBody>
      </p:sp>
      <p:sp>
        <p:nvSpPr>
          <p:cNvPr id="179" name="Date Placeholder 4"/>
          <p:cNvSpPr txBox="1"/>
          <p:nvPr/>
        </p:nvSpPr>
        <p:spPr>
          <a:xfrm>
            <a:off x="1143000" y="6539390"/>
            <a:ext cx="2380832" cy="205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900">
                <a:solidFill>
                  <a:srgbClr val="FFFFFF"/>
                </a:solidFill>
              </a:defRPr>
            </a:lvl1pPr>
          </a:lstStyle>
          <a:p>
            <a:r>
              <a:t>29-05-2022</a:t>
            </a:r>
          </a:p>
        </p:txBody>
      </p:sp>
      <p:pic>
        <p:nvPicPr>
          <p:cNvPr id="180" name="Picture 9" descr="Picture 9"/>
          <p:cNvPicPr>
            <a:picLocks noChangeAspect="1"/>
          </p:cNvPicPr>
          <p:nvPr/>
        </p:nvPicPr>
        <p:blipFill>
          <a:blip r:embed="rId2"/>
          <a:stretch>
            <a:fillRect/>
          </a:stretch>
        </p:blipFill>
        <p:spPr>
          <a:xfrm>
            <a:off x="1318969" y="3300960"/>
            <a:ext cx="4282813" cy="1546995"/>
          </a:xfrm>
          <a:prstGeom prst="rect">
            <a:avLst/>
          </a:prstGeom>
          <a:ln w="12700">
            <a:miter lim="400000"/>
          </a:ln>
        </p:spPr>
      </p:pic>
      <p:pic>
        <p:nvPicPr>
          <p:cNvPr id="181" name="Picture 15" descr="Picture 15"/>
          <p:cNvPicPr>
            <a:picLocks noChangeAspect="1"/>
          </p:cNvPicPr>
          <p:nvPr/>
        </p:nvPicPr>
        <p:blipFill>
          <a:blip r:embed="rId3"/>
          <a:stretch>
            <a:fillRect/>
          </a:stretch>
        </p:blipFill>
        <p:spPr>
          <a:xfrm>
            <a:off x="1318969" y="4926819"/>
            <a:ext cx="4306254" cy="649226"/>
          </a:xfrm>
          <a:prstGeom prst="rect">
            <a:avLst/>
          </a:prstGeom>
          <a:ln w="12700">
            <a:miter lim="400000"/>
          </a:ln>
        </p:spPr>
      </p:pic>
      <p:pic>
        <p:nvPicPr>
          <p:cNvPr id="182" name="Picture 17" descr="Picture 17"/>
          <p:cNvPicPr>
            <a:picLocks noChangeAspect="1"/>
          </p:cNvPicPr>
          <p:nvPr/>
        </p:nvPicPr>
        <p:blipFill>
          <a:blip r:embed="rId4"/>
          <a:stretch>
            <a:fillRect/>
          </a:stretch>
        </p:blipFill>
        <p:spPr>
          <a:xfrm>
            <a:off x="6715721" y="3300960"/>
            <a:ext cx="4290689" cy="2059933"/>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Footer Placeholder 2"/>
          <p:cNvSpPr txBox="1"/>
          <p:nvPr/>
        </p:nvSpPr>
        <p:spPr>
          <a:xfrm>
            <a:off x="3731905" y="6539390"/>
            <a:ext cx="4731365" cy="205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900" cap="all">
                <a:solidFill>
                  <a:srgbClr val="FFFFFF"/>
                </a:solidFill>
              </a:defRPr>
            </a:lvl1pPr>
          </a:lstStyle>
          <a:p>
            <a:r>
              <a:t>School of Advanced Sciences (S.A.S.)</a:t>
            </a:r>
          </a:p>
        </p:txBody>
      </p:sp>
      <p:sp>
        <p:nvSpPr>
          <p:cNvPr id="185" name="Date Placeholder 1"/>
          <p:cNvSpPr txBox="1"/>
          <p:nvPr/>
        </p:nvSpPr>
        <p:spPr>
          <a:xfrm>
            <a:off x="1143000" y="6539390"/>
            <a:ext cx="2380832" cy="205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900">
                <a:solidFill>
                  <a:srgbClr val="FFFFFF"/>
                </a:solidFill>
              </a:defRPr>
            </a:lvl1pPr>
          </a:lstStyle>
          <a:p>
            <a:r>
              <a:t>29-05-2022</a:t>
            </a:r>
          </a:p>
        </p:txBody>
      </p:sp>
      <p:grpSp>
        <p:nvGrpSpPr>
          <p:cNvPr id="194" name="Diagram 10"/>
          <p:cNvGrpSpPr/>
          <p:nvPr/>
        </p:nvGrpSpPr>
        <p:grpSpPr>
          <a:xfrm>
            <a:off x="-89440" y="127260"/>
            <a:ext cx="3876502" cy="3474099"/>
            <a:chOff x="0" y="0"/>
            <a:chExt cx="3876501" cy="3474097"/>
          </a:xfrm>
        </p:grpSpPr>
        <p:sp>
          <p:nvSpPr>
            <p:cNvPr id="186" name="Shape"/>
            <p:cNvSpPr/>
            <p:nvPr/>
          </p:nvSpPr>
          <p:spPr>
            <a:xfrm rot="4604987">
              <a:off x="11850" y="688847"/>
              <a:ext cx="3043003" cy="21221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400" y="12000"/>
                    <a:pt x="8025" y="5700"/>
                    <a:pt x="16875" y="2700"/>
                  </a:cubicBezTo>
                  <a:lnTo>
                    <a:pt x="16662" y="0"/>
                  </a:lnTo>
                  <a:lnTo>
                    <a:pt x="21600" y="3381"/>
                  </a:lnTo>
                  <a:lnTo>
                    <a:pt x="17364" y="8923"/>
                  </a:lnTo>
                  <a:lnTo>
                    <a:pt x="17151" y="6223"/>
                  </a:lnTo>
                  <a:cubicBezTo>
                    <a:pt x="9317" y="7423"/>
                    <a:pt x="3600" y="12549"/>
                    <a:pt x="0" y="2160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187" name="Circle"/>
            <p:cNvSpPr/>
            <p:nvPr/>
          </p:nvSpPr>
          <p:spPr>
            <a:xfrm>
              <a:off x="1062942" y="841771"/>
              <a:ext cx="53505" cy="53187"/>
            </a:xfrm>
            <a:prstGeom prst="ellipse">
              <a:avLst/>
            </a:prstGeom>
            <a:solidFill>
              <a:srgbClr val="CBDBDB"/>
            </a:solidFill>
            <a:ln w="15875" cap="flat">
              <a:solidFill>
                <a:srgbClr val="FFFFFF"/>
              </a:solidFill>
              <a:prstDash val="solid"/>
              <a:round/>
            </a:ln>
            <a:effectLst/>
          </p:spPr>
          <p:txBody>
            <a:bodyPr wrap="square" lIns="45719" tIns="45719" rIns="45719" bIns="45719" numCol="1" anchor="t">
              <a:noAutofit/>
            </a:bodyPr>
            <a:lstStyle/>
            <a:p>
              <a:endParaRPr/>
            </a:p>
          </p:txBody>
        </p:sp>
        <p:sp>
          <p:nvSpPr>
            <p:cNvPr id="188" name="Circle"/>
            <p:cNvSpPr/>
            <p:nvPr/>
          </p:nvSpPr>
          <p:spPr>
            <a:xfrm>
              <a:off x="1636864" y="1349485"/>
              <a:ext cx="69155" cy="69613"/>
            </a:xfrm>
            <a:prstGeom prst="ellipse">
              <a:avLst/>
            </a:prstGeom>
            <a:solidFill>
              <a:srgbClr val="CBDBDB"/>
            </a:solidFill>
            <a:ln w="15875" cap="flat">
              <a:solidFill>
                <a:srgbClr val="FFFFFF"/>
              </a:solidFill>
              <a:prstDash val="solid"/>
              <a:round/>
            </a:ln>
            <a:effectLst/>
          </p:spPr>
          <p:txBody>
            <a:bodyPr wrap="square" lIns="45719" tIns="45719" rIns="45719" bIns="45719" numCol="1" anchor="t">
              <a:noAutofit/>
            </a:bodyPr>
            <a:lstStyle/>
            <a:p>
              <a:endParaRPr/>
            </a:p>
          </p:txBody>
        </p:sp>
        <p:sp>
          <p:nvSpPr>
            <p:cNvPr id="189" name="Circle"/>
            <p:cNvSpPr/>
            <p:nvPr/>
          </p:nvSpPr>
          <p:spPr>
            <a:xfrm>
              <a:off x="2054256" y="1943940"/>
              <a:ext cx="76847" cy="76847"/>
            </a:xfrm>
            <a:prstGeom prst="ellipse">
              <a:avLst/>
            </a:prstGeom>
            <a:solidFill>
              <a:srgbClr val="CBDBDB"/>
            </a:solidFill>
            <a:ln w="15875" cap="flat">
              <a:solidFill>
                <a:srgbClr val="FFFFFF"/>
              </a:solidFill>
              <a:prstDash val="solid"/>
              <a:round/>
            </a:ln>
            <a:effectLst/>
          </p:spPr>
          <p:txBody>
            <a:bodyPr wrap="square" lIns="45719" tIns="45719" rIns="45719" bIns="45719" numCol="1" anchor="t">
              <a:noAutofit/>
            </a:bodyPr>
            <a:lstStyle/>
            <a:p>
              <a:endParaRPr/>
            </a:p>
          </p:txBody>
        </p:sp>
        <p:sp>
          <p:nvSpPr>
            <p:cNvPr id="190" name="Region-wise"/>
            <p:cNvSpPr txBox="1"/>
            <p:nvPr/>
          </p:nvSpPr>
          <p:spPr>
            <a:xfrm>
              <a:off x="0" y="0"/>
              <a:ext cx="1434680" cy="2497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320" tIns="20320" rIns="20320" bIns="20320" numCol="1" anchor="b">
              <a:spAutoFit/>
            </a:bodyPr>
            <a:lstStyle>
              <a:lvl1pPr algn="ctr" defTabSz="711200">
                <a:lnSpc>
                  <a:spcPct val="90000"/>
                </a:lnSpc>
                <a:spcBef>
                  <a:spcPts val="600"/>
                </a:spcBef>
                <a:defRPr sz="1600">
                  <a:solidFill>
                    <a:srgbClr val="181814"/>
                  </a:solidFill>
                </a:defRPr>
              </a:lvl1pPr>
            </a:lstStyle>
            <a:p>
              <a:r>
                <a:t>Region-wise</a:t>
              </a:r>
            </a:p>
          </p:txBody>
        </p:sp>
        <p:sp>
          <p:nvSpPr>
            <p:cNvPr id="191" name="Highest attacked region…"/>
            <p:cNvSpPr txBox="1"/>
            <p:nvPr/>
          </p:nvSpPr>
          <p:spPr>
            <a:xfrm>
              <a:off x="1377394" y="246843"/>
              <a:ext cx="1950387" cy="7572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5240" tIns="15240" rIns="15240" bIns="15240" numCol="1" anchor="t">
              <a:spAutoFit/>
            </a:bodyPr>
            <a:lstStyle/>
            <a:p>
              <a:pPr defTabSz="533400">
                <a:lnSpc>
                  <a:spcPct val="90000"/>
                </a:lnSpc>
                <a:spcBef>
                  <a:spcPts val="500"/>
                </a:spcBef>
                <a:defRPr sz="1200" b="1">
                  <a:solidFill>
                    <a:srgbClr val="404040"/>
                  </a:solidFill>
                </a:defRPr>
              </a:pPr>
              <a:r>
                <a:t>Highest attacked region</a:t>
              </a:r>
              <a:endParaRPr sz="1100"/>
            </a:p>
            <a:p>
              <a:pPr marL="57150" lvl="1" indent="-57150" defTabSz="488950">
                <a:lnSpc>
                  <a:spcPct val="90000"/>
                </a:lnSpc>
                <a:spcBef>
                  <a:spcPts val="100"/>
                </a:spcBef>
                <a:defRPr sz="1100">
                  <a:solidFill>
                    <a:srgbClr val="808080"/>
                  </a:solidFill>
                </a:defRPr>
              </a:pPr>
              <a:r>
                <a:t>- Most attacked country within</a:t>
              </a:r>
            </a:p>
            <a:p>
              <a:pPr marL="57150" lvl="1" indent="-57150" defTabSz="488950">
                <a:lnSpc>
                  <a:spcPct val="90000"/>
                </a:lnSpc>
                <a:spcBef>
                  <a:spcPts val="100"/>
                </a:spcBef>
                <a:defRPr sz="1100">
                  <a:solidFill>
                    <a:srgbClr val="808080"/>
                  </a:solidFill>
                </a:defRPr>
              </a:pPr>
              <a:r>
                <a:t>- Top 5 prominent gangs</a:t>
              </a:r>
            </a:p>
            <a:p>
              <a:pPr marL="57150" lvl="1" indent="-57150" defTabSz="488950">
                <a:lnSpc>
                  <a:spcPct val="90000"/>
                </a:lnSpc>
                <a:spcBef>
                  <a:spcPts val="100"/>
                </a:spcBef>
                <a:defRPr sz="1100">
                  <a:solidFill>
                    <a:srgbClr val="808080"/>
                  </a:solidFill>
                </a:defRPr>
              </a:pPr>
              <a:r>
                <a:t>- Top 5 prominent targets</a:t>
              </a:r>
            </a:p>
          </p:txBody>
        </p:sp>
        <p:sp>
          <p:nvSpPr>
            <p:cNvPr id="192" name="Attack Types since 2010…"/>
            <p:cNvSpPr txBox="1"/>
            <p:nvPr/>
          </p:nvSpPr>
          <p:spPr>
            <a:xfrm>
              <a:off x="194719" y="1534446"/>
              <a:ext cx="1438774" cy="57838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5240" tIns="15240" rIns="15240" bIns="15240" numCol="1" anchor="ctr">
              <a:spAutoFit/>
            </a:bodyPr>
            <a:lstStyle/>
            <a:p>
              <a:pPr algn="r" defTabSz="533400">
                <a:lnSpc>
                  <a:spcPct val="90000"/>
                </a:lnSpc>
                <a:spcBef>
                  <a:spcPts val="500"/>
                </a:spcBef>
                <a:defRPr sz="1200" b="1">
                  <a:solidFill>
                    <a:srgbClr val="404040"/>
                  </a:solidFill>
                </a:defRPr>
              </a:pPr>
              <a:r>
                <a:t>Attack Types since 2010</a:t>
              </a:r>
            </a:p>
            <a:p>
              <a:pPr algn="r" defTabSz="533400">
                <a:lnSpc>
                  <a:spcPct val="90000"/>
                </a:lnSpc>
                <a:spcBef>
                  <a:spcPts val="400"/>
                </a:spcBef>
                <a:defRPr sz="1100">
                  <a:solidFill>
                    <a:srgbClr val="808080"/>
                  </a:solidFill>
                </a:defRPr>
              </a:pPr>
              <a:r>
                <a:t>Line Plot</a:t>
              </a:r>
            </a:p>
          </p:txBody>
        </p:sp>
        <p:sp>
          <p:nvSpPr>
            <p:cNvPr id="193" name="Property damage since 2010…"/>
            <p:cNvSpPr txBox="1"/>
            <p:nvPr/>
          </p:nvSpPr>
          <p:spPr>
            <a:xfrm>
              <a:off x="2256886" y="1425029"/>
              <a:ext cx="1619616" cy="6009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5240" tIns="15240" rIns="15240" bIns="15240" numCol="1" anchor="ctr">
              <a:spAutoFit/>
            </a:bodyPr>
            <a:lstStyle/>
            <a:p>
              <a:pPr defTabSz="533400">
                <a:lnSpc>
                  <a:spcPct val="90000"/>
                </a:lnSpc>
                <a:spcBef>
                  <a:spcPts val="500"/>
                </a:spcBef>
                <a:defRPr sz="1200" b="1">
                  <a:solidFill>
                    <a:srgbClr val="404040"/>
                  </a:solidFill>
                </a:defRPr>
              </a:pPr>
              <a:r>
                <a:t>Property damage since 2010</a:t>
              </a:r>
            </a:p>
            <a:p>
              <a:pPr defTabSz="533400">
                <a:lnSpc>
                  <a:spcPct val="90000"/>
                </a:lnSpc>
                <a:spcBef>
                  <a:spcPts val="500"/>
                </a:spcBef>
                <a:defRPr sz="1200">
                  <a:solidFill>
                    <a:srgbClr val="808080"/>
                  </a:solidFill>
                </a:defRPr>
              </a:pPr>
              <a:r>
                <a:t>Bar Plot</a:t>
              </a:r>
            </a:p>
          </p:txBody>
        </p:sp>
      </p:grpSp>
      <p:grpSp>
        <p:nvGrpSpPr>
          <p:cNvPr id="203" name="Diagram 21"/>
          <p:cNvGrpSpPr/>
          <p:nvPr/>
        </p:nvGrpSpPr>
        <p:grpSpPr>
          <a:xfrm>
            <a:off x="3601103" y="2483222"/>
            <a:ext cx="4689548" cy="3720354"/>
            <a:chOff x="0" y="0"/>
            <a:chExt cx="4689546" cy="3720352"/>
          </a:xfrm>
        </p:grpSpPr>
        <p:sp>
          <p:nvSpPr>
            <p:cNvPr id="195" name="Shape"/>
            <p:cNvSpPr/>
            <p:nvPr/>
          </p:nvSpPr>
          <p:spPr>
            <a:xfrm rot="6403627" flipH="1">
              <a:off x="446521" y="740321"/>
              <a:ext cx="3211631" cy="22397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400" y="12000"/>
                    <a:pt x="8025" y="5700"/>
                    <a:pt x="16875" y="2700"/>
                  </a:cubicBezTo>
                  <a:lnTo>
                    <a:pt x="16662" y="0"/>
                  </a:lnTo>
                  <a:lnTo>
                    <a:pt x="21600" y="3381"/>
                  </a:lnTo>
                  <a:lnTo>
                    <a:pt x="17364" y="8923"/>
                  </a:lnTo>
                  <a:lnTo>
                    <a:pt x="17151" y="6223"/>
                  </a:lnTo>
                  <a:cubicBezTo>
                    <a:pt x="9317" y="7423"/>
                    <a:pt x="3600" y="12549"/>
                    <a:pt x="0" y="2160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196" name="Circle"/>
            <p:cNvSpPr/>
            <p:nvPr/>
          </p:nvSpPr>
          <p:spPr>
            <a:xfrm>
              <a:off x="1643038" y="2625177"/>
              <a:ext cx="56469" cy="56133"/>
            </a:xfrm>
            <a:prstGeom prst="ellipse">
              <a:avLst/>
            </a:prstGeom>
            <a:solidFill>
              <a:srgbClr val="CBDBDB"/>
            </a:solidFill>
            <a:ln w="15875" cap="flat">
              <a:solidFill>
                <a:srgbClr val="FFFFFF"/>
              </a:solidFill>
              <a:prstDash val="solid"/>
              <a:round/>
            </a:ln>
            <a:effectLst/>
          </p:spPr>
          <p:txBody>
            <a:bodyPr wrap="square" lIns="45719" tIns="45719" rIns="45719" bIns="45719" numCol="1" anchor="t">
              <a:noAutofit/>
            </a:bodyPr>
            <a:lstStyle/>
            <a:p>
              <a:endParaRPr/>
            </a:p>
          </p:txBody>
        </p:sp>
        <p:sp>
          <p:nvSpPr>
            <p:cNvPr id="197" name="Circle"/>
            <p:cNvSpPr/>
            <p:nvPr/>
          </p:nvSpPr>
          <p:spPr>
            <a:xfrm>
              <a:off x="2104494" y="2240846"/>
              <a:ext cx="72987" cy="73471"/>
            </a:xfrm>
            <a:prstGeom prst="ellipse">
              <a:avLst/>
            </a:prstGeom>
            <a:solidFill>
              <a:srgbClr val="CBDBDB"/>
            </a:solidFill>
            <a:ln w="15875" cap="flat">
              <a:solidFill>
                <a:srgbClr val="FFFFFF"/>
              </a:solidFill>
              <a:prstDash val="solid"/>
              <a:round/>
            </a:ln>
            <a:effectLst/>
          </p:spPr>
          <p:txBody>
            <a:bodyPr wrap="square" lIns="45719" tIns="45719" rIns="45719" bIns="45719" numCol="1" anchor="t">
              <a:noAutofit/>
            </a:bodyPr>
            <a:lstStyle/>
            <a:p>
              <a:endParaRPr/>
            </a:p>
          </p:txBody>
        </p:sp>
        <p:sp>
          <p:nvSpPr>
            <p:cNvPr id="198" name="Circle"/>
            <p:cNvSpPr/>
            <p:nvPr/>
          </p:nvSpPr>
          <p:spPr>
            <a:xfrm>
              <a:off x="2521012" y="1739022"/>
              <a:ext cx="81105" cy="81105"/>
            </a:xfrm>
            <a:prstGeom prst="ellipse">
              <a:avLst/>
            </a:prstGeom>
            <a:solidFill>
              <a:srgbClr val="CBDBDB"/>
            </a:solidFill>
            <a:ln w="15875" cap="flat">
              <a:solidFill>
                <a:srgbClr val="FFFFFF"/>
              </a:solidFill>
              <a:prstDash val="solid"/>
              <a:round/>
            </a:ln>
            <a:effectLst/>
          </p:spPr>
          <p:txBody>
            <a:bodyPr wrap="square" lIns="45719" tIns="45719" rIns="45719" bIns="45719" numCol="1" anchor="t">
              <a:noAutofit/>
            </a:bodyPr>
            <a:lstStyle/>
            <a:p>
              <a:endParaRPr/>
            </a:p>
          </p:txBody>
        </p:sp>
        <p:sp>
          <p:nvSpPr>
            <p:cNvPr id="199" name="Year-wise"/>
            <p:cNvSpPr txBox="1"/>
            <p:nvPr/>
          </p:nvSpPr>
          <p:spPr>
            <a:xfrm>
              <a:off x="0" y="3365098"/>
              <a:ext cx="1514183" cy="2497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320" tIns="20320" rIns="20320" bIns="20320" numCol="1" anchor="b">
              <a:spAutoFit/>
            </a:bodyPr>
            <a:lstStyle>
              <a:lvl1pPr algn="ctr" defTabSz="711200">
                <a:lnSpc>
                  <a:spcPct val="90000"/>
                </a:lnSpc>
                <a:spcBef>
                  <a:spcPts val="600"/>
                </a:spcBef>
                <a:defRPr sz="1600">
                  <a:solidFill>
                    <a:srgbClr val="181814"/>
                  </a:solidFill>
                </a:defRPr>
              </a:lvl1pPr>
            </a:lstStyle>
            <a:p>
              <a:r>
                <a:t>Year-wise</a:t>
              </a:r>
            </a:p>
          </p:txBody>
        </p:sp>
        <p:sp>
          <p:nvSpPr>
            <p:cNvPr id="200" name="Frequency of attacks over the years…"/>
            <p:cNvSpPr txBox="1"/>
            <p:nvPr/>
          </p:nvSpPr>
          <p:spPr>
            <a:xfrm>
              <a:off x="1649469" y="2823425"/>
              <a:ext cx="2058469" cy="57838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5240" tIns="15240" rIns="15240" bIns="15240" numCol="1" anchor="ctr">
              <a:spAutoFit/>
            </a:bodyPr>
            <a:lstStyle/>
            <a:p>
              <a:pPr defTabSz="533400">
                <a:lnSpc>
                  <a:spcPct val="90000"/>
                </a:lnSpc>
                <a:spcBef>
                  <a:spcPts val="500"/>
                </a:spcBef>
                <a:defRPr sz="1200" b="1">
                  <a:solidFill>
                    <a:srgbClr val="404040"/>
                  </a:solidFill>
                </a:defRPr>
              </a:pPr>
              <a:r>
                <a:t>Frequency of attacks over the years</a:t>
              </a:r>
            </a:p>
            <a:p>
              <a:pPr defTabSz="533400">
                <a:lnSpc>
                  <a:spcPct val="90000"/>
                </a:lnSpc>
                <a:spcBef>
                  <a:spcPts val="400"/>
                </a:spcBef>
                <a:defRPr sz="1100">
                  <a:solidFill>
                    <a:srgbClr val="808080"/>
                  </a:solidFill>
                </a:defRPr>
              </a:pPr>
              <a:r>
                <a:t>Line plot | Count plot</a:t>
              </a:r>
            </a:p>
          </p:txBody>
        </p:sp>
        <p:sp>
          <p:nvSpPr>
            <p:cNvPr id="201" name="Gangs responsible for…"/>
            <p:cNvSpPr txBox="1"/>
            <p:nvPr/>
          </p:nvSpPr>
          <p:spPr>
            <a:xfrm>
              <a:off x="199996" y="1445070"/>
              <a:ext cx="1891760" cy="66498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5240" tIns="15240" rIns="15240" bIns="15240" numCol="1" anchor="ctr">
              <a:spAutoFit/>
            </a:bodyPr>
            <a:lstStyle/>
            <a:p>
              <a:pPr algn="r" defTabSz="533400">
                <a:lnSpc>
                  <a:spcPct val="90000"/>
                </a:lnSpc>
                <a:spcBef>
                  <a:spcPts val="500"/>
                </a:spcBef>
                <a:defRPr sz="1200" b="1">
                  <a:solidFill>
                    <a:srgbClr val="404040"/>
                  </a:solidFill>
                </a:defRPr>
              </a:pPr>
              <a:r>
                <a:t>Gangs responsible for </a:t>
              </a:r>
            </a:p>
            <a:p>
              <a:pPr algn="r" defTabSz="533400">
                <a:lnSpc>
                  <a:spcPct val="90000"/>
                </a:lnSpc>
                <a:spcBef>
                  <a:spcPts val="500"/>
                </a:spcBef>
                <a:defRPr sz="1200" b="1">
                  <a:solidFill>
                    <a:srgbClr val="404040"/>
                  </a:solidFill>
                </a:defRPr>
              </a:pPr>
              <a:r>
                <a:t>the rise after 2010</a:t>
              </a:r>
            </a:p>
            <a:p>
              <a:pPr algn="r" defTabSz="533400">
                <a:lnSpc>
                  <a:spcPct val="90000"/>
                </a:lnSpc>
                <a:spcBef>
                  <a:spcPts val="500"/>
                </a:spcBef>
                <a:defRPr sz="1200">
                  <a:solidFill>
                    <a:srgbClr val="808080"/>
                  </a:solidFill>
                </a:defRPr>
              </a:pPr>
              <a:r>
                <a:t>Horizontal Bar Chart</a:t>
              </a:r>
            </a:p>
          </p:txBody>
        </p:sp>
        <p:sp>
          <p:nvSpPr>
            <p:cNvPr id="202" name="Number of killed and wounded…"/>
            <p:cNvSpPr txBox="1"/>
            <p:nvPr/>
          </p:nvSpPr>
          <p:spPr>
            <a:xfrm>
              <a:off x="2671093" y="1972421"/>
              <a:ext cx="2018454" cy="4261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5240" tIns="15240" rIns="15240" bIns="15240" numCol="1" anchor="ctr">
              <a:spAutoFit/>
            </a:bodyPr>
            <a:lstStyle/>
            <a:p>
              <a:pPr defTabSz="533400">
                <a:lnSpc>
                  <a:spcPct val="90000"/>
                </a:lnSpc>
                <a:spcBef>
                  <a:spcPts val="500"/>
                </a:spcBef>
                <a:defRPr sz="1200" b="1">
                  <a:solidFill>
                    <a:srgbClr val="404040"/>
                  </a:solidFill>
                </a:defRPr>
              </a:pPr>
              <a:r>
                <a:t>Number of killed and wounded</a:t>
              </a:r>
            </a:p>
            <a:p>
              <a:pPr defTabSz="533400">
                <a:lnSpc>
                  <a:spcPct val="90000"/>
                </a:lnSpc>
                <a:spcBef>
                  <a:spcPts val="500"/>
                </a:spcBef>
                <a:defRPr sz="1200">
                  <a:solidFill>
                    <a:srgbClr val="808080"/>
                  </a:solidFill>
                </a:defRPr>
              </a:pPr>
              <a:r>
                <a:t>Horizontal Bar Chart</a:t>
              </a:r>
            </a:p>
          </p:txBody>
        </p:sp>
      </p:grpSp>
      <p:grpSp>
        <p:nvGrpSpPr>
          <p:cNvPr id="212" name="Diagram 22"/>
          <p:cNvGrpSpPr/>
          <p:nvPr/>
        </p:nvGrpSpPr>
        <p:grpSpPr>
          <a:xfrm>
            <a:off x="7709648" y="114657"/>
            <a:ext cx="4377885" cy="4025153"/>
            <a:chOff x="0" y="0"/>
            <a:chExt cx="4377884" cy="4025151"/>
          </a:xfrm>
        </p:grpSpPr>
        <p:sp>
          <p:nvSpPr>
            <p:cNvPr id="204" name="Shape"/>
            <p:cNvSpPr/>
            <p:nvPr/>
          </p:nvSpPr>
          <p:spPr>
            <a:xfrm rot="4396374">
              <a:off x="358898" y="800973"/>
              <a:ext cx="3474751" cy="24232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400" y="12000"/>
                    <a:pt x="8025" y="5700"/>
                    <a:pt x="16875" y="2700"/>
                  </a:cubicBezTo>
                  <a:lnTo>
                    <a:pt x="16662" y="0"/>
                  </a:lnTo>
                  <a:lnTo>
                    <a:pt x="21600" y="3381"/>
                  </a:lnTo>
                  <a:lnTo>
                    <a:pt x="17364" y="8923"/>
                  </a:lnTo>
                  <a:lnTo>
                    <a:pt x="17151" y="6223"/>
                  </a:lnTo>
                  <a:cubicBezTo>
                    <a:pt x="9317" y="7423"/>
                    <a:pt x="3600" y="12549"/>
                    <a:pt x="0" y="2160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205" name="Circle"/>
            <p:cNvSpPr/>
            <p:nvPr/>
          </p:nvSpPr>
          <p:spPr>
            <a:xfrm>
              <a:off x="1566151" y="1065305"/>
              <a:ext cx="61095" cy="60733"/>
            </a:xfrm>
            <a:prstGeom prst="ellipse">
              <a:avLst/>
            </a:prstGeom>
            <a:solidFill>
              <a:srgbClr val="CBDBDB"/>
            </a:solidFill>
            <a:ln w="15875" cap="flat">
              <a:solidFill>
                <a:srgbClr val="FFFFFF"/>
              </a:solidFill>
              <a:prstDash val="solid"/>
              <a:round/>
            </a:ln>
            <a:effectLst/>
          </p:spPr>
          <p:txBody>
            <a:bodyPr wrap="square" lIns="45719" tIns="45719" rIns="45719" bIns="45719" numCol="1" anchor="t">
              <a:noAutofit/>
            </a:bodyPr>
            <a:lstStyle/>
            <a:p>
              <a:endParaRPr/>
            </a:p>
          </p:txBody>
        </p:sp>
        <p:sp>
          <p:nvSpPr>
            <p:cNvPr id="206" name="Circle"/>
            <p:cNvSpPr/>
            <p:nvPr/>
          </p:nvSpPr>
          <p:spPr>
            <a:xfrm>
              <a:off x="2152705" y="1503012"/>
              <a:ext cx="78967" cy="79489"/>
            </a:xfrm>
            <a:prstGeom prst="ellipse">
              <a:avLst/>
            </a:prstGeom>
            <a:solidFill>
              <a:srgbClr val="CBDBDB"/>
            </a:solidFill>
            <a:ln w="15875" cap="flat">
              <a:solidFill>
                <a:srgbClr val="FFFFFF"/>
              </a:solidFill>
              <a:prstDash val="solid"/>
              <a:round/>
            </a:ln>
            <a:effectLst/>
          </p:spPr>
          <p:txBody>
            <a:bodyPr wrap="square" lIns="45719" tIns="45719" rIns="45719" bIns="45719" numCol="1" anchor="t">
              <a:noAutofit/>
            </a:bodyPr>
            <a:lstStyle/>
            <a:p>
              <a:endParaRPr/>
            </a:p>
          </p:txBody>
        </p:sp>
        <p:sp>
          <p:nvSpPr>
            <p:cNvPr id="207" name="Circle"/>
            <p:cNvSpPr/>
            <p:nvPr/>
          </p:nvSpPr>
          <p:spPr>
            <a:xfrm>
              <a:off x="2651843" y="2065780"/>
              <a:ext cx="87749" cy="87749"/>
            </a:xfrm>
            <a:prstGeom prst="ellipse">
              <a:avLst/>
            </a:prstGeom>
            <a:solidFill>
              <a:srgbClr val="CBDBDB"/>
            </a:solidFill>
            <a:ln w="15875" cap="flat">
              <a:solidFill>
                <a:srgbClr val="FFFFFF"/>
              </a:solidFill>
              <a:prstDash val="solid"/>
              <a:round/>
            </a:ln>
            <a:effectLst/>
          </p:spPr>
          <p:txBody>
            <a:bodyPr wrap="square" lIns="45719" tIns="45719" rIns="45719" bIns="45719" numCol="1" anchor="t">
              <a:noAutofit/>
            </a:bodyPr>
            <a:lstStyle/>
            <a:p>
              <a:endParaRPr/>
            </a:p>
          </p:txBody>
        </p:sp>
        <p:sp>
          <p:nvSpPr>
            <p:cNvPr id="208" name="Attack-wise"/>
            <p:cNvSpPr txBox="1"/>
            <p:nvPr/>
          </p:nvSpPr>
          <p:spPr>
            <a:xfrm>
              <a:off x="0" y="49832"/>
              <a:ext cx="1638238" cy="2497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320" tIns="20320" rIns="20320" bIns="20320" numCol="1" anchor="b">
              <a:spAutoFit/>
            </a:bodyPr>
            <a:lstStyle>
              <a:lvl1pPr algn="ctr" defTabSz="711200">
                <a:lnSpc>
                  <a:spcPct val="90000"/>
                </a:lnSpc>
                <a:spcBef>
                  <a:spcPts val="600"/>
                </a:spcBef>
                <a:defRPr sz="1600">
                  <a:solidFill>
                    <a:srgbClr val="181814"/>
                  </a:solidFill>
                </a:defRPr>
              </a:lvl1pPr>
            </a:lstStyle>
            <a:p>
              <a:r>
                <a:t>Attack-wise</a:t>
              </a:r>
            </a:p>
          </p:txBody>
        </p:sp>
        <p:sp>
          <p:nvSpPr>
            <p:cNvPr id="209" name="Popular weapons with respect to…"/>
            <p:cNvSpPr txBox="1"/>
            <p:nvPr/>
          </p:nvSpPr>
          <p:spPr>
            <a:xfrm>
              <a:off x="1852752" y="455766"/>
              <a:ext cx="2227114" cy="5829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970" tIns="13970" rIns="13970" bIns="13970" numCol="1" anchor="t">
              <a:spAutoFit/>
            </a:bodyPr>
            <a:lstStyle/>
            <a:p>
              <a:pPr defTabSz="488950">
                <a:lnSpc>
                  <a:spcPct val="90000"/>
                </a:lnSpc>
                <a:spcBef>
                  <a:spcPts val="400"/>
                </a:spcBef>
                <a:defRPr sz="1100" b="1">
                  <a:solidFill>
                    <a:srgbClr val="404040"/>
                  </a:solidFill>
                </a:defRPr>
              </a:pPr>
              <a:r>
                <a:t>Popular weapons with respect to</a:t>
              </a:r>
            </a:p>
            <a:p>
              <a:pPr defTabSz="488950">
                <a:lnSpc>
                  <a:spcPct val="90000"/>
                </a:lnSpc>
                <a:spcBef>
                  <a:spcPts val="400"/>
                </a:spcBef>
                <a:defRPr sz="1100">
                  <a:solidFill>
                    <a:srgbClr val="808080"/>
                  </a:solidFill>
                </a:defRPr>
              </a:pPr>
              <a:r>
                <a:t>- Target</a:t>
              </a:r>
              <a:endParaRPr b="1">
                <a:solidFill>
                  <a:srgbClr val="404040"/>
                </a:solidFill>
              </a:endParaRPr>
            </a:p>
            <a:p>
              <a:pPr marL="57150" lvl="1" indent="-57150" defTabSz="488950">
                <a:lnSpc>
                  <a:spcPct val="90000"/>
                </a:lnSpc>
                <a:spcBef>
                  <a:spcPts val="100"/>
                </a:spcBef>
                <a:defRPr sz="1100">
                  <a:solidFill>
                    <a:srgbClr val="808080"/>
                  </a:solidFill>
                </a:defRPr>
              </a:pPr>
              <a:r>
                <a:t>- Motive</a:t>
              </a:r>
            </a:p>
          </p:txBody>
        </p:sp>
        <p:sp>
          <p:nvSpPr>
            <p:cNvPr id="210" name="Attack &amp; weapon types with respect…"/>
            <p:cNvSpPr txBox="1"/>
            <p:nvPr/>
          </p:nvSpPr>
          <p:spPr>
            <a:xfrm>
              <a:off x="0" y="1453710"/>
              <a:ext cx="2057504" cy="8398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5240" tIns="15240" rIns="15240" bIns="15240" numCol="1" anchor="ctr">
              <a:spAutoFit/>
            </a:bodyPr>
            <a:lstStyle/>
            <a:p>
              <a:pPr algn="r" defTabSz="533400">
                <a:lnSpc>
                  <a:spcPct val="90000"/>
                </a:lnSpc>
                <a:spcBef>
                  <a:spcPts val="500"/>
                </a:spcBef>
                <a:defRPr sz="1200" b="1">
                  <a:solidFill>
                    <a:srgbClr val="404040"/>
                  </a:solidFill>
                </a:defRPr>
              </a:pPr>
              <a:r>
                <a:t>Attack &amp; weapon types with respect </a:t>
              </a:r>
            </a:p>
            <a:p>
              <a:pPr algn="r" defTabSz="533400">
                <a:lnSpc>
                  <a:spcPct val="90000"/>
                </a:lnSpc>
                <a:spcBef>
                  <a:spcPts val="500"/>
                </a:spcBef>
                <a:defRPr sz="1200" b="1">
                  <a:solidFill>
                    <a:srgbClr val="404040"/>
                  </a:solidFill>
                </a:defRPr>
              </a:pPr>
              <a:r>
                <a:t>to success</a:t>
              </a:r>
            </a:p>
            <a:p>
              <a:pPr algn="r" defTabSz="533400">
                <a:lnSpc>
                  <a:spcPct val="90000"/>
                </a:lnSpc>
                <a:spcBef>
                  <a:spcPts val="500"/>
                </a:spcBef>
                <a:defRPr sz="1200">
                  <a:solidFill>
                    <a:srgbClr val="808080"/>
                  </a:solidFill>
                </a:defRPr>
              </a:pPr>
              <a:r>
                <a:t>Count Plot</a:t>
              </a:r>
            </a:p>
          </p:txBody>
        </p:sp>
        <p:sp>
          <p:nvSpPr>
            <p:cNvPr id="211" name="Property damage due to different attack and weapon types"/>
            <p:cNvSpPr txBox="1"/>
            <p:nvPr/>
          </p:nvSpPr>
          <p:spPr>
            <a:xfrm>
              <a:off x="2849454" y="1461989"/>
              <a:ext cx="1528431" cy="7757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5240" tIns="15240" rIns="15240" bIns="15240" numCol="1" anchor="ctr">
              <a:spAutoFit/>
            </a:bodyPr>
            <a:lstStyle>
              <a:lvl1pPr defTabSz="533400">
                <a:lnSpc>
                  <a:spcPct val="90000"/>
                </a:lnSpc>
                <a:spcBef>
                  <a:spcPts val="500"/>
                </a:spcBef>
                <a:defRPr sz="1200" b="1">
                  <a:solidFill>
                    <a:srgbClr val="404040"/>
                  </a:solidFill>
                </a:defRPr>
              </a:lvl1pPr>
            </a:lstStyle>
            <a:p>
              <a:r>
                <a:t>Property damage due to different attack and weapon types</a:t>
              </a:r>
            </a:p>
          </p:txBody>
        </p:sp>
      </p:grpSp>
      <p:sp>
        <p:nvSpPr>
          <p:cNvPr id="213" name="TextBox 26"/>
          <p:cNvSpPr txBox="1"/>
          <p:nvPr/>
        </p:nvSpPr>
        <p:spPr>
          <a:xfrm>
            <a:off x="1807782" y="3267885"/>
            <a:ext cx="1311410" cy="5956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320" tIns="20320" rIns="20320" bIns="20320" anchor="b">
            <a:spAutoFit/>
          </a:bodyPr>
          <a:lstStyle/>
          <a:p>
            <a:pPr defTabSz="711200">
              <a:lnSpc>
                <a:spcPct val="90000"/>
              </a:lnSpc>
              <a:spcBef>
                <a:spcPts val="400"/>
              </a:spcBef>
              <a:defRPr sz="1100" b="1">
                <a:solidFill>
                  <a:srgbClr val="595959"/>
                </a:solidFill>
              </a:defRPr>
            </a:pPr>
            <a:r>
              <a:t>Top 50 countries</a:t>
            </a:r>
            <a:r>
              <a:rPr b="0">
                <a:solidFill>
                  <a:srgbClr val="808080"/>
                </a:solidFill>
              </a:rPr>
              <a:t>:</a:t>
            </a:r>
          </a:p>
          <a:p>
            <a:pPr defTabSz="711200">
              <a:lnSpc>
                <a:spcPct val="90000"/>
              </a:lnSpc>
              <a:spcBef>
                <a:spcPts val="400"/>
              </a:spcBef>
              <a:defRPr sz="1100">
                <a:solidFill>
                  <a:srgbClr val="808080"/>
                </a:solidFill>
              </a:defRPr>
            </a:pPr>
            <a:r>
              <a:t>- Terror dominated</a:t>
            </a:r>
          </a:p>
          <a:p>
            <a:pPr defTabSz="711200">
              <a:lnSpc>
                <a:spcPct val="90000"/>
              </a:lnSpc>
              <a:spcBef>
                <a:spcPts val="400"/>
              </a:spcBef>
              <a:defRPr sz="1100">
                <a:solidFill>
                  <a:srgbClr val="808080"/>
                </a:solidFill>
              </a:defRPr>
            </a:pPr>
            <a:r>
              <a:t>- Terror free</a:t>
            </a:r>
          </a:p>
        </p:txBody>
      </p:sp>
      <p:sp>
        <p:nvSpPr>
          <p:cNvPr id="214" name="TextBox 27"/>
          <p:cNvSpPr txBox="1"/>
          <p:nvPr/>
        </p:nvSpPr>
        <p:spPr>
          <a:xfrm>
            <a:off x="6425563" y="2577984"/>
            <a:ext cx="1284086" cy="3265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320" tIns="20320" rIns="20320" bIns="20320" anchor="b">
            <a:spAutoFit/>
          </a:bodyPr>
          <a:lstStyle>
            <a:lvl1pPr algn="ctr" defTabSz="711200">
              <a:lnSpc>
                <a:spcPct val="90000"/>
              </a:lnSpc>
              <a:spcBef>
                <a:spcPts val="400"/>
              </a:spcBef>
              <a:defRPr sz="1100" b="1">
                <a:solidFill>
                  <a:srgbClr val="595959"/>
                </a:solidFill>
              </a:defRPr>
            </a:lvl1pPr>
          </a:lstStyle>
          <a:p>
            <a:r>
              <a:t>Top 10 deadliest gangs over the years</a:t>
            </a:r>
          </a:p>
        </p:txBody>
      </p:sp>
      <p:sp>
        <p:nvSpPr>
          <p:cNvPr id="215" name="TextBox 29"/>
          <p:cNvSpPr txBox="1"/>
          <p:nvPr/>
        </p:nvSpPr>
        <p:spPr>
          <a:xfrm>
            <a:off x="4685255" y="1216691"/>
            <a:ext cx="2821489" cy="523220"/>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2800">
                <a:solidFill>
                  <a:srgbClr val="CDCDC3"/>
                </a:solidFill>
              </a:defRPr>
            </a:pPr>
            <a:r>
              <a:rPr dirty="0"/>
              <a:t>Approach</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Footer Placeholder 2"/>
          <p:cNvSpPr txBox="1"/>
          <p:nvPr/>
        </p:nvSpPr>
        <p:spPr>
          <a:xfrm>
            <a:off x="3731905" y="6539390"/>
            <a:ext cx="4731365" cy="205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900" cap="all">
                <a:solidFill>
                  <a:srgbClr val="FFFFFF"/>
                </a:solidFill>
              </a:defRPr>
            </a:lvl1pPr>
          </a:lstStyle>
          <a:p>
            <a:r>
              <a:t>School of Advanced Sciences (S.A.S.)</a:t>
            </a:r>
          </a:p>
        </p:txBody>
      </p:sp>
      <p:sp>
        <p:nvSpPr>
          <p:cNvPr id="218" name="Date Placeholder 1"/>
          <p:cNvSpPr txBox="1"/>
          <p:nvPr/>
        </p:nvSpPr>
        <p:spPr>
          <a:xfrm>
            <a:off x="1143000" y="6539390"/>
            <a:ext cx="2380832" cy="205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900">
                <a:solidFill>
                  <a:srgbClr val="FFFFFF"/>
                </a:solidFill>
              </a:defRPr>
            </a:lvl1pPr>
          </a:lstStyle>
          <a:p>
            <a:r>
              <a:t>29-05-2022</a:t>
            </a:r>
          </a:p>
        </p:txBody>
      </p:sp>
      <p:sp>
        <p:nvSpPr>
          <p:cNvPr id="219" name="TextBox 6"/>
          <p:cNvSpPr txBox="1"/>
          <p:nvPr/>
        </p:nvSpPr>
        <p:spPr>
          <a:xfrm>
            <a:off x="1758966" y="118219"/>
            <a:ext cx="8362280" cy="706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4800" spc="-50">
                <a:solidFill>
                  <a:srgbClr val="404040"/>
                </a:solidFill>
                <a:latin typeface="Calibri Light"/>
                <a:ea typeface="Calibri Light"/>
                <a:cs typeface="Calibri Light"/>
                <a:sym typeface="Calibri Light"/>
              </a:defRPr>
            </a:lvl1pPr>
          </a:lstStyle>
          <a:p>
            <a:r>
              <a:t>Results &amp; Interpretation</a:t>
            </a:r>
          </a:p>
        </p:txBody>
      </p:sp>
      <p:pic>
        <p:nvPicPr>
          <p:cNvPr id="220" name="image17.png" descr="image17.png"/>
          <p:cNvPicPr>
            <a:picLocks noChangeAspect="1"/>
          </p:cNvPicPr>
          <p:nvPr/>
        </p:nvPicPr>
        <p:blipFill>
          <a:blip r:embed="rId2"/>
          <a:srcRect t="47574" r="31035"/>
          <a:stretch>
            <a:fillRect/>
          </a:stretch>
        </p:blipFill>
        <p:spPr>
          <a:xfrm>
            <a:off x="3068030" y="1237969"/>
            <a:ext cx="6055940" cy="830998"/>
          </a:xfrm>
          <a:prstGeom prst="rect">
            <a:avLst/>
          </a:prstGeom>
          <a:ln w="28575">
            <a:solidFill>
              <a:srgbClr val="AFAF9E"/>
            </a:solidFill>
          </a:ln>
        </p:spPr>
      </p:pic>
      <p:pic>
        <p:nvPicPr>
          <p:cNvPr id="221" name="image20.png" descr="image20.png"/>
          <p:cNvPicPr>
            <a:picLocks noChangeAspect="1"/>
          </p:cNvPicPr>
          <p:nvPr/>
        </p:nvPicPr>
        <p:blipFill>
          <a:blip r:embed="rId3"/>
          <a:srcRect t="31054"/>
          <a:stretch>
            <a:fillRect/>
          </a:stretch>
        </p:blipFill>
        <p:spPr>
          <a:xfrm>
            <a:off x="3068030" y="2153138"/>
            <a:ext cx="6055940" cy="3898039"/>
          </a:xfrm>
          <a:prstGeom prst="rect">
            <a:avLst/>
          </a:prstGeom>
          <a:ln w="28575">
            <a:solidFill>
              <a:srgbClr val="AFAF9E"/>
            </a:solidFill>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Footer Placeholder 2"/>
          <p:cNvSpPr txBox="1"/>
          <p:nvPr/>
        </p:nvSpPr>
        <p:spPr>
          <a:xfrm>
            <a:off x="3731905" y="6539390"/>
            <a:ext cx="4731365" cy="205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900" cap="all">
                <a:solidFill>
                  <a:srgbClr val="FFFFFF"/>
                </a:solidFill>
              </a:defRPr>
            </a:lvl1pPr>
          </a:lstStyle>
          <a:p>
            <a:r>
              <a:t>School of Advanced Sciences (S.A.S.)</a:t>
            </a:r>
          </a:p>
        </p:txBody>
      </p:sp>
      <p:sp>
        <p:nvSpPr>
          <p:cNvPr id="224" name="Date Placeholder 1"/>
          <p:cNvSpPr txBox="1"/>
          <p:nvPr/>
        </p:nvSpPr>
        <p:spPr>
          <a:xfrm>
            <a:off x="1143000" y="6539390"/>
            <a:ext cx="2380832" cy="205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900">
                <a:solidFill>
                  <a:srgbClr val="FFFFFF"/>
                </a:solidFill>
              </a:defRPr>
            </a:lvl1pPr>
          </a:lstStyle>
          <a:p>
            <a:r>
              <a:t>29-05-2022</a:t>
            </a:r>
          </a:p>
        </p:txBody>
      </p:sp>
      <p:pic>
        <p:nvPicPr>
          <p:cNvPr id="225" name="Picture 3" descr="Picture 3"/>
          <p:cNvPicPr>
            <a:picLocks noChangeAspect="1"/>
          </p:cNvPicPr>
          <p:nvPr/>
        </p:nvPicPr>
        <p:blipFill>
          <a:blip r:embed="rId2"/>
          <a:stretch>
            <a:fillRect/>
          </a:stretch>
        </p:blipFill>
        <p:spPr>
          <a:xfrm>
            <a:off x="125511" y="1094954"/>
            <a:ext cx="5504325" cy="1980366"/>
          </a:xfrm>
          <a:prstGeom prst="rect">
            <a:avLst/>
          </a:prstGeom>
          <a:ln w="12700">
            <a:solidFill>
              <a:srgbClr val="AFAF9E"/>
            </a:solidFill>
          </a:ln>
        </p:spPr>
      </p:pic>
      <p:pic>
        <p:nvPicPr>
          <p:cNvPr id="226" name="Picture 4" descr="Picture 4"/>
          <p:cNvPicPr>
            <a:picLocks noChangeAspect="1"/>
          </p:cNvPicPr>
          <p:nvPr/>
        </p:nvPicPr>
        <p:blipFill>
          <a:blip r:embed="rId3"/>
          <a:stretch>
            <a:fillRect/>
          </a:stretch>
        </p:blipFill>
        <p:spPr>
          <a:xfrm>
            <a:off x="6151386" y="1094954"/>
            <a:ext cx="5660212" cy="1999227"/>
          </a:xfrm>
          <a:prstGeom prst="rect">
            <a:avLst/>
          </a:prstGeom>
          <a:ln w="12700">
            <a:solidFill>
              <a:srgbClr val="AFAF9E"/>
            </a:solidFill>
          </a:ln>
        </p:spPr>
      </p:pic>
      <p:pic>
        <p:nvPicPr>
          <p:cNvPr id="227" name="Picture 5" descr="Picture 5"/>
          <p:cNvPicPr>
            <a:picLocks noChangeAspect="1"/>
          </p:cNvPicPr>
          <p:nvPr/>
        </p:nvPicPr>
        <p:blipFill>
          <a:blip r:embed="rId4"/>
          <a:stretch>
            <a:fillRect/>
          </a:stretch>
        </p:blipFill>
        <p:spPr>
          <a:xfrm>
            <a:off x="3110001" y="3556806"/>
            <a:ext cx="5660212" cy="2270249"/>
          </a:xfrm>
          <a:prstGeom prst="rect">
            <a:avLst/>
          </a:prstGeom>
          <a:ln w="12700">
            <a:solidFill>
              <a:srgbClr val="AFAF9E"/>
            </a:solidFill>
          </a:ln>
        </p:spPr>
      </p:pic>
      <p:sp>
        <p:nvSpPr>
          <p:cNvPr id="228" name="TextBox 6"/>
          <p:cNvSpPr txBox="1"/>
          <p:nvPr/>
        </p:nvSpPr>
        <p:spPr>
          <a:xfrm>
            <a:off x="1758966" y="118219"/>
            <a:ext cx="8362280" cy="706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4800" spc="-50">
                <a:solidFill>
                  <a:srgbClr val="404040"/>
                </a:solidFill>
                <a:latin typeface="Calibri Light"/>
                <a:ea typeface="Calibri Light"/>
                <a:cs typeface="Calibri Light"/>
                <a:sym typeface="Calibri Light"/>
              </a:defRPr>
            </a:lvl1pPr>
          </a:lstStyle>
          <a:p>
            <a:r>
              <a:t>Results &amp; Interpretation</a:t>
            </a:r>
          </a:p>
        </p:txBody>
      </p:sp>
      <p:sp>
        <p:nvSpPr>
          <p:cNvPr id="229" name="TextBox 7"/>
          <p:cNvSpPr txBox="1"/>
          <p:nvPr/>
        </p:nvSpPr>
        <p:spPr>
          <a:xfrm>
            <a:off x="171230" y="3090590"/>
            <a:ext cx="5412883"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a:solidFill>
                  <a:srgbClr val="595959"/>
                </a:solidFill>
              </a:defRPr>
            </a:lvl1pPr>
          </a:lstStyle>
          <a:p>
            <a:r>
              <a:t>Sharp rise in attacks in Middle East &amp; North Africa and South Asia beyond 2010.</a:t>
            </a:r>
          </a:p>
        </p:txBody>
      </p:sp>
      <p:sp>
        <p:nvSpPr>
          <p:cNvPr id="230" name="TextBox 8"/>
          <p:cNvSpPr txBox="1"/>
          <p:nvPr/>
        </p:nvSpPr>
        <p:spPr>
          <a:xfrm>
            <a:off x="6141720" y="3090587"/>
            <a:ext cx="5412883" cy="4388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a:solidFill>
                  <a:srgbClr val="595959"/>
                </a:solidFill>
              </a:defRPr>
            </a:lvl1pPr>
          </a:lstStyle>
          <a:p>
            <a:r>
              <a:t>Approx. 55% attacks resulted in property damage in Middle East &amp; North Africa and South Asia between 2011 and 2014.</a:t>
            </a:r>
          </a:p>
        </p:txBody>
      </p:sp>
      <p:sp>
        <p:nvSpPr>
          <p:cNvPr id="231" name="TextBox 9"/>
          <p:cNvSpPr txBox="1"/>
          <p:nvPr/>
        </p:nvSpPr>
        <p:spPr>
          <a:xfrm>
            <a:off x="3233664" y="5804898"/>
            <a:ext cx="5412883" cy="4388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a:solidFill>
                  <a:srgbClr val="595959"/>
                </a:solidFill>
              </a:defRPr>
            </a:lvl1pPr>
          </a:lstStyle>
          <a:p>
            <a:r>
              <a:t>Bombing/Explosion identified as most popular attack type in Eastern Europe and South Asia followed by Armed Assault. </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Footer Placeholder 2"/>
          <p:cNvSpPr txBox="1"/>
          <p:nvPr/>
        </p:nvSpPr>
        <p:spPr>
          <a:xfrm>
            <a:off x="3731905" y="6539390"/>
            <a:ext cx="4731365" cy="205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900" cap="all">
                <a:solidFill>
                  <a:srgbClr val="FFFFFF"/>
                </a:solidFill>
              </a:defRPr>
            </a:lvl1pPr>
          </a:lstStyle>
          <a:p>
            <a:r>
              <a:t>School of Advanced Sciences (S.A.S.)</a:t>
            </a:r>
          </a:p>
        </p:txBody>
      </p:sp>
      <p:sp>
        <p:nvSpPr>
          <p:cNvPr id="234" name="Date Placeholder 1"/>
          <p:cNvSpPr txBox="1"/>
          <p:nvPr/>
        </p:nvSpPr>
        <p:spPr>
          <a:xfrm>
            <a:off x="1143000" y="6539390"/>
            <a:ext cx="2380832" cy="205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900">
                <a:solidFill>
                  <a:srgbClr val="FFFFFF"/>
                </a:solidFill>
              </a:defRPr>
            </a:lvl1pPr>
          </a:lstStyle>
          <a:p>
            <a:r>
              <a:t>29-05-2022</a:t>
            </a:r>
          </a:p>
        </p:txBody>
      </p:sp>
      <p:sp>
        <p:nvSpPr>
          <p:cNvPr id="235" name="TextBox 6"/>
          <p:cNvSpPr txBox="1"/>
          <p:nvPr/>
        </p:nvSpPr>
        <p:spPr>
          <a:xfrm>
            <a:off x="1758966" y="118219"/>
            <a:ext cx="8362280" cy="706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4800" spc="-50">
                <a:solidFill>
                  <a:srgbClr val="404040"/>
                </a:solidFill>
                <a:latin typeface="Calibri Light"/>
                <a:ea typeface="Calibri Light"/>
                <a:cs typeface="Calibri Light"/>
                <a:sym typeface="Calibri Light"/>
              </a:defRPr>
            </a:lvl1pPr>
          </a:lstStyle>
          <a:p>
            <a:r>
              <a:t>Results &amp; Interpretation</a:t>
            </a:r>
          </a:p>
        </p:txBody>
      </p:sp>
      <p:sp>
        <p:nvSpPr>
          <p:cNvPr id="236" name="TextBox 7"/>
          <p:cNvSpPr txBox="1"/>
          <p:nvPr/>
        </p:nvSpPr>
        <p:spPr>
          <a:xfrm>
            <a:off x="171229" y="3090590"/>
            <a:ext cx="5663899" cy="4388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a:solidFill>
                  <a:srgbClr val="595959"/>
                </a:solidFill>
              </a:defRPr>
            </a:lvl1pPr>
          </a:lstStyle>
          <a:p>
            <a:r>
              <a:t>Steady growth in terrorist activities till 2010 and then a steep rise beyond 2010 followed by a downfall.</a:t>
            </a:r>
          </a:p>
        </p:txBody>
      </p:sp>
      <p:sp>
        <p:nvSpPr>
          <p:cNvPr id="237" name="TextBox 9"/>
          <p:cNvSpPr txBox="1"/>
          <p:nvPr/>
        </p:nvSpPr>
        <p:spPr>
          <a:xfrm>
            <a:off x="-17036" y="5878591"/>
            <a:ext cx="6365443" cy="248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a:solidFill>
                  <a:srgbClr val="595959"/>
                </a:solidFill>
              </a:defRPr>
            </a:lvl1pPr>
          </a:lstStyle>
          <a:p>
            <a:r>
              <a:t>SL and LTTE appear to be dominant with approx. 62% and 47% of the people affected being killed.</a:t>
            </a:r>
          </a:p>
        </p:txBody>
      </p:sp>
      <p:pic>
        <p:nvPicPr>
          <p:cNvPr id="238" name="Picture 17" descr="Picture 17"/>
          <p:cNvPicPr>
            <a:picLocks noChangeAspect="1"/>
          </p:cNvPicPr>
          <p:nvPr/>
        </p:nvPicPr>
        <p:blipFill>
          <a:blip r:embed="rId2"/>
          <a:stretch>
            <a:fillRect/>
          </a:stretch>
        </p:blipFill>
        <p:spPr>
          <a:xfrm>
            <a:off x="165993" y="1127690"/>
            <a:ext cx="5504323" cy="1951205"/>
          </a:xfrm>
          <a:prstGeom prst="rect">
            <a:avLst/>
          </a:prstGeom>
          <a:ln w="12700">
            <a:solidFill>
              <a:srgbClr val="AFAF9E"/>
            </a:solidFill>
          </a:ln>
        </p:spPr>
      </p:pic>
      <p:pic>
        <p:nvPicPr>
          <p:cNvPr id="239" name="Picture 19" descr="Picture 19"/>
          <p:cNvPicPr>
            <a:picLocks noChangeAspect="1"/>
          </p:cNvPicPr>
          <p:nvPr/>
        </p:nvPicPr>
        <p:blipFill>
          <a:blip r:embed="rId3"/>
          <a:stretch>
            <a:fillRect/>
          </a:stretch>
        </p:blipFill>
        <p:spPr>
          <a:xfrm>
            <a:off x="6360364" y="1123825"/>
            <a:ext cx="5015841" cy="1954430"/>
          </a:xfrm>
          <a:prstGeom prst="rect">
            <a:avLst/>
          </a:prstGeom>
          <a:ln w="12700">
            <a:solidFill>
              <a:srgbClr val="AFAF9E"/>
            </a:solidFill>
          </a:ln>
        </p:spPr>
      </p:pic>
      <p:sp>
        <p:nvSpPr>
          <p:cNvPr id="240" name="TextBox 20"/>
          <p:cNvSpPr txBox="1"/>
          <p:nvPr/>
        </p:nvSpPr>
        <p:spPr>
          <a:xfrm>
            <a:off x="6161843" y="3090590"/>
            <a:ext cx="5547141" cy="4388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a:solidFill>
                  <a:srgbClr val="595959"/>
                </a:solidFill>
              </a:defRPr>
            </a:lvl1pPr>
          </a:lstStyle>
          <a:p>
            <a:r>
              <a:t>The rise is significant from 2011 until the peak is reached in 2014, following which there is a steady decrease in attacks each year</a:t>
            </a:r>
          </a:p>
        </p:txBody>
      </p:sp>
      <p:pic>
        <p:nvPicPr>
          <p:cNvPr id="241" name="Picture 22" descr="Picture 22"/>
          <p:cNvPicPr>
            <a:picLocks noChangeAspect="1"/>
          </p:cNvPicPr>
          <p:nvPr/>
        </p:nvPicPr>
        <p:blipFill>
          <a:blip r:embed="rId4"/>
          <a:srcRect t="1821" b="2001"/>
          <a:stretch>
            <a:fillRect/>
          </a:stretch>
        </p:blipFill>
        <p:spPr>
          <a:xfrm>
            <a:off x="185155" y="3594846"/>
            <a:ext cx="5465997" cy="2250142"/>
          </a:xfrm>
          <a:prstGeom prst="rect">
            <a:avLst/>
          </a:prstGeom>
          <a:ln w="12700">
            <a:solidFill>
              <a:srgbClr val="AFAF9E"/>
            </a:solidFill>
          </a:ln>
        </p:spPr>
      </p:pic>
      <p:pic>
        <p:nvPicPr>
          <p:cNvPr id="242" name="Picture 10" descr="Picture 10"/>
          <p:cNvPicPr>
            <a:picLocks noChangeAspect="1"/>
          </p:cNvPicPr>
          <p:nvPr/>
        </p:nvPicPr>
        <p:blipFill>
          <a:blip r:embed="rId5"/>
          <a:stretch>
            <a:fillRect/>
          </a:stretch>
        </p:blipFill>
        <p:spPr>
          <a:xfrm>
            <a:off x="7029422" y="3588379"/>
            <a:ext cx="3677723" cy="2254088"/>
          </a:xfrm>
          <a:prstGeom prst="rect">
            <a:avLst/>
          </a:prstGeom>
          <a:ln w="12700">
            <a:solidFill>
              <a:srgbClr val="AFAF9E"/>
            </a:solidFill>
          </a:ln>
        </p:spPr>
      </p:pic>
      <p:sp>
        <p:nvSpPr>
          <p:cNvPr id="243" name="TextBox 11"/>
          <p:cNvSpPr txBox="1"/>
          <p:nvPr/>
        </p:nvSpPr>
        <p:spPr>
          <a:xfrm>
            <a:off x="6502602" y="5893451"/>
            <a:ext cx="4731365" cy="248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a:solidFill>
                  <a:srgbClr val="595959"/>
                </a:solidFill>
              </a:defRPr>
            </a:lvl1pPr>
          </a:lstStyle>
          <a:p>
            <a:r>
              <a:t>Previous set of groups are replaced by new groups such as ISIL and Taliban</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Footer Placeholder 2"/>
          <p:cNvSpPr txBox="1"/>
          <p:nvPr/>
        </p:nvSpPr>
        <p:spPr>
          <a:xfrm>
            <a:off x="3731905" y="6539390"/>
            <a:ext cx="4731365" cy="205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900" cap="all">
                <a:solidFill>
                  <a:srgbClr val="FFFFFF"/>
                </a:solidFill>
              </a:defRPr>
            </a:lvl1pPr>
          </a:lstStyle>
          <a:p>
            <a:r>
              <a:t>School of Advanced Sciences (S.A.S.)</a:t>
            </a:r>
          </a:p>
        </p:txBody>
      </p:sp>
      <p:sp>
        <p:nvSpPr>
          <p:cNvPr id="246" name="Date Placeholder 1"/>
          <p:cNvSpPr txBox="1"/>
          <p:nvPr/>
        </p:nvSpPr>
        <p:spPr>
          <a:xfrm>
            <a:off x="1143000" y="6539390"/>
            <a:ext cx="2380832" cy="205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900">
                <a:solidFill>
                  <a:srgbClr val="FFFFFF"/>
                </a:solidFill>
              </a:defRPr>
            </a:lvl1pPr>
          </a:lstStyle>
          <a:p>
            <a:r>
              <a:t>29-05-2022</a:t>
            </a:r>
          </a:p>
        </p:txBody>
      </p:sp>
      <p:sp>
        <p:nvSpPr>
          <p:cNvPr id="247" name="TextBox 6"/>
          <p:cNvSpPr txBox="1"/>
          <p:nvPr/>
        </p:nvSpPr>
        <p:spPr>
          <a:xfrm>
            <a:off x="1758966" y="118219"/>
            <a:ext cx="8362280" cy="706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4800" spc="-50">
                <a:solidFill>
                  <a:srgbClr val="404040"/>
                </a:solidFill>
                <a:latin typeface="Calibri Light"/>
                <a:ea typeface="Calibri Light"/>
                <a:cs typeface="Calibri Light"/>
                <a:sym typeface="Calibri Light"/>
              </a:defRPr>
            </a:lvl1pPr>
          </a:lstStyle>
          <a:p>
            <a:r>
              <a:t>Results &amp; Interpretation</a:t>
            </a:r>
          </a:p>
        </p:txBody>
      </p:sp>
      <p:pic>
        <p:nvPicPr>
          <p:cNvPr id="248" name="image24.png" descr="image24.png"/>
          <p:cNvPicPr>
            <a:picLocks noChangeAspect="1"/>
          </p:cNvPicPr>
          <p:nvPr/>
        </p:nvPicPr>
        <p:blipFill>
          <a:blip r:embed="rId2"/>
          <a:stretch>
            <a:fillRect/>
          </a:stretch>
        </p:blipFill>
        <p:spPr>
          <a:xfrm>
            <a:off x="262441" y="1316565"/>
            <a:ext cx="5833560" cy="3138895"/>
          </a:xfrm>
          <a:prstGeom prst="rect">
            <a:avLst/>
          </a:prstGeom>
          <a:ln w="28575">
            <a:solidFill>
              <a:srgbClr val="AFAF9E"/>
            </a:solidFill>
          </a:ln>
        </p:spPr>
      </p:pic>
      <p:pic>
        <p:nvPicPr>
          <p:cNvPr id="249" name="image12.png" descr="image12.png"/>
          <p:cNvPicPr>
            <a:picLocks noChangeAspect="1"/>
          </p:cNvPicPr>
          <p:nvPr/>
        </p:nvPicPr>
        <p:blipFill>
          <a:blip r:embed="rId3"/>
          <a:stretch>
            <a:fillRect/>
          </a:stretch>
        </p:blipFill>
        <p:spPr>
          <a:xfrm>
            <a:off x="6237380" y="1316565"/>
            <a:ext cx="5416739" cy="3138895"/>
          </a:xfrm>
          <a:prstGeom prst="rect">
            <a:avLst/>
          </a:prstGeom>
          <a:ln w="28575">
            <a:solidFill>
              <a:srgbClr val="AFAF9E"/>
            </a:solidFill>
          </a:ln>
        </p:spPr>
      </p:pic>
      <p:sp>
        <p:nvSpPr>
          <p:cNvPr id="250" name="TextBox 8"/>
          <p:cNvSpPr txBox="1"/>
          <p:nvPr/>
        </p:nvSpPr>
        <p:spPr>
          <a:xfrm>
            <a:off x="472778" y="4586149"/>
            <a:ext cx="5412883" cy="808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600">
                <a:solidFill>
                  <a:srgbClr val="595959"/>
                </a:solidFill>
              </a:defRPr>
            </a:lvl1pPr>
          </a:lstStyle>
          <a:p>
            <a:r>
              <a:t>The most attacked target type is "Private Citizens and property" followed by "Military“ while the most frequently used weapon is Explosives/Bombs/Dynamite and Firearms</a:t>
            </a:r>
          </a:p>
        </p:txBody>
      </p:sp>
      <p:sp>
        <p:nvSpPr>
          <p:cNvPr id="251" name="TextBox 9"/>
          <p:cNvSpPr txBox="1"/>
          <p:nvPr/>
        </p:nvSpPr>
        <p:spPr>
          <a:xfrm>
            <a:off x="6239307" y="4545808"/>
            <a:ext cx="5412884" cy="808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600">
                <a:solidFill>
                  <a:srgbClr val="595959"/>
                </a:solidFill>
              </a:defRPr>
            </a:lvl1pPr>
          </a:lstStyle>
          <a:p>
            <a:r>
              <a:t>In overall there is more successful attacks than failed attacks.However the Explosives/Bombs/Dynamite and Armed Assault turned out to be the most successful attack.</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Footer Placeholder 2"/>
          <p:cNvSpPr txBox="1"/>
          <p:nvPr/>
        </p:nvSpPr>
        <p:spPr>
          <a:xfrm>
            <a:off x="3731905" y="6539390"/>
            <a:ext cx="4731365" cy="205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900" cap="all">
                <a:solidFill>
                  <a:srgbClr val="FFFFFF"/>
                </a:solidFill>
              </a:defRPr>
            </a:lvl1pPr>
          </a:lstStyle>
          <a:p>
            <a:r>
              <a:t>School of Advanced Sciences (S.A.S.)</a:t>
            </a:r>
          </a:p>
        </p:txBody>
      </p:sp>
      <p:sp>
        <p:nvSpPr>
          <p:cNvPr id="254" name="Date Placeholder 1"/>
          <p:cNvSpPr txBox="1"/>
          <p:nvPr/>
        </p:nvSpPr>
        <p:spPr>
          <a:xfrm>
            <a:off x="1143000" y="6539390"/>
            <a:ext cx="2380832" cy="205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900">
                <a:solidFill>
                  <a:srgbClr val="FFFFFF"/>
                </a:solidFill>
              </a:defRPr>
            </a:lvl1pPr>
          </a:lstStyle>
          <a:p>
            <a:r>
              <a:t>29-05-2022</a:t>
            </a:r>
          </a:p>
        </p:txBody>
      </p:sp>
      <p:sp>
        <p:nvSpPr>
          <p:cNvPr id="255" name="TextBox 6"/>
          <p:cNvSpPr txBox="1"/>
          <p:nvPr/>
        </p:nvSpPr>
        <p:spPr>
          <a:xfrm>
            <a:off x="1758966" y="100289"/>
            <a:ext cx="8362280" cy="706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4800" spc="-50">
                <a:solidFill>
                  <a:srgbClr val="404040"/>
                </a:solidFill>
                <a:latin typeface="Calibri Light"/>
                <a:ea typeface="Calibri Light"/>
                <a:cs typeface="Calibri Light"/>
                <a:sym typeface="Calibri Light"/>
              </a:defRPr>
            </a:lvl1pPr>
          </a:lstStyle>
          <a:p>
            <a:r>
              <a:t>Results &amp; Interpretation</a:t>
            </a:r>
          </a:p>
        </p:txBody>
      </p:sp>
      <p:sp>
        <p:nvSpPr>
          <p:cNvPr id="256" name="TextBox 9"/>
          <p:cNvSpPr txBox="1"/>
          <p:nvPr/>
        </p:nvSpPr>
        <p:spPr>
          <a:xfrm>
            <a:off x="1043604" y="4586809"/>
            <a:ext cx="10104792" cy="10625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600">
                <a:solidFill>
                  <a:srgbClr val="595959"/>
                </a:solidFill>
              </a:defRPr>
            </a:pPr>
            <a:r>
              <a:t>- Hostage taking has the highest number of kills while more are wounded during hijacking.</a:t>
            </a:r>
          </a:p>
          <a:p>
            <a:pPr>
              <a:defRPr sz="1600">
                <a:solidFill>
                  <a:srgbClr val="595959"/>
                </a:solidFill>
              </a:defRPr>
            </a:pPr>
            <a:r>
              <a:t>- Most of the kinds of attacks have up to 1000 number of deaths and wounded respectively, very few have more than that number of kills</a:t>
            </a:r>
          </a:p>
          <a:p>
            <a:pPr>
              <a:defRPr sz="1600">
                <a:solidFill>
                  <a:srgbClr val="595959"/>
                </a:solidFill>
              </a:defRPr>
            </a:pPr>
            <a:r>
              <a:t>- Assassination does not target a large group hence it has lesser number of deaths</a:t>
            </a:r>
          </a:p>
        </p:txBody>
      </p:sp>
      <p:pic>
        <p:nvPicPr>
          <p:cNvPr id="257" name="image16.png" descr="image16.png"/>
          <p:cNvPicPr>
            <a:picLocks noChangeAspect="1"/>
          </p:cNvPicPr>
          <p:nvPr/>
        </p:nvPicPr>
        <p:blipFill>
          <a:blip r:embed="rId2"/>
          <a:srcRect l="2822" b="2784"/>
          <a:stretch>
            <a:fillRect/>
          </a:stretch>
        </p:blipFill>
        <p:spPr>
          <a:xfrm>
            <a:off x="997883" y="1682714"/>
            <a:ext cx="10196233" cy="2863096"/>
          </a:xfrm>
          <a:prstGeom prst="rect">
            <a:avLst/>
          </a:prstGeom>
          <a:ln w="28575">
            <a:solidFill>
              <a:srgbClr val="AFAF9E"/>
            </a:solidFill>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Footer Placeholder 2"/>
          <p:cNvSpPr txBox="1"/>
          <p:nvPr/>
        </p:nvSpPr>
        <p:spPr>
          <a:xfrm>
            <a:off x="3731905" y="6539390"/>
            <a:ext cx="4731365" cy="205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900" cap="all">
                <a:solidFill>
                  <a:srgbClr val="FFFFFF"/>
                </a:solidFill>
              </a:defRPr>
            </a:lvl1pPr>
          </a:lstStyle>
          <a:p>
            <a:r>
              <a:t>School of Advanced Sciences (S.A.S.)</a:t>
            </a:r>
          </a:p>
        </p:txBody>
      </p:sp>
      <p:sp>
        <p:nvSpPr>
          <p:cNvPr id="260" name="Date Placeholder 1"/>
          <p:cNvSpPr txBox="1"/>
          <p:nvPr/>
        </p:nvSpPr>
        <p:spPr>
          <a:xfrm>
            <a:off x="1143000" y="6539390"/>
            <a:ext cx="2380832" cy="205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900">
                <a:solidFill>
                  <a:srgbClr val="FFFFFF"/>
                </a:solidFill>
              </a:defRPr>
            </a:lvl1pPr>
          </a:lstStyle>
          <a:p>
            <a:r>
              <a:t>29-05-2022</a:t>
            </a:r>
          </a:p>
        </p:txBody>
      </p:sp>
      <p:sp>
        <p:nvSpPr>
          <p:cNvPr id="261" name="TextBox 6"/>
          <p:cNvSpPr txBox="1"/>
          <p:nvPr/>
        </p:nvSpPr>
        <p:spPr>
          <a:xfrm>
            <a:off x="1758966" y="118219"/>
            <a:ext cx="8362280" cy="706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4800" spc="-50">
                <a:solidFill>
                  <a:srgbClr val="404040"/>
                </a:solidFill>
                <a:latin typeface="Calibri Light"/>
                <a:ea typeface="Calibri Light"/>
                <a:cs typeface="Calibri Light"/>
                <a:sym typeface="Calibri Light"/>
              </a:defRPr>
            </a:lvl1pPr>
          </a:lstStyle>
          <a:p>
            <a:r>
              <a:t>Results &amp; Interpretation</a:t>
            </a:r>
          </a:p>
        </p:txBody>
      </p:sp>
      <p:sp>
        <p:nvSpPr>
          <p:cNvPr id="262" name="TextBox 8"/>
          <p:cNvSpPr txBox="1"/>
          <p:nvPr/>
        </p:nvSpPr>
        <p:spPr>
          <a:xfrm>
            <a:off x="1229060" y="4263959"/>
            <a:ext cx="9733880" cy="1195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171450" indent="-171450">
              <a:buSzPct val="100000"/>
              <a:buChar char="-"/>
              <a:defRPr sz="1400">
                <a:solidFill>
                  <a:srgbClr val="595959"/>
                </a:solidFill>
              </a:defRPr>
            </a:pPr>
            <a:r>
              <a:t>We can clearly see that all the kinds of weapons are fulfilling every criterion in a similar manner. However, counts differ slightly. </a:t>
            </a:r>
          </a:p>
          <a:p>
            <a:pPr>
              <a:defRPr sz="1400">
                <a:solidFill>
                  <a:srgbClr val="595959"/>
                </a:solidFill>
              </a:defRPr>
            </a:pPr>
            <a:endParaRPr/>
          </a:p>
          <a:p>
            <a:pPr marL="171450" indent="-171450">
              <a:buSzPct val="100000"/>
              <a:buChar char="-"/>
              <a:defRPr sz="1400">
                <a:solidFill>
                  <a:srgbClr val="595959"/>
                </a:solidFill>
              </a:defRPr>
            </a:pPr>
            <a:r>
              <a:t>Comparatively we can see that “Explosives” fulfil the criteria 1 (i.e., POLITICAL, ECONOMIC, RELIGIOUS, OR SOCIAL GOAL) the most.</a:t>
            </a:r>
          </a:p>
          <a:p>
            <a:pPr>
              <a:defRPr sz="1400">
                <a:solidFill>
                  <a:srgbClr val="595959"/>
                </a:solidFill>
              </a:defRPr>
            </a:pPr>
            <a:endParaRPr/>
          </a:p>
          <a:p>
            <a:pPr>
              <a:defRPr sz="1400">
                <a:solidFill>
                  <a:srgbClr val="595959"/>
                </a:solidFill>
              </a:defRPr>
            </a:pPr>
            <a:r>
              <a:t>-    ”Firearms” fulfil criteria 3 (i.e., OUTSIDE INTERNATIONAL HUMANITARIAN LAW) the most</a:t>
            </a:r>
          </a:p>
        </p:txBody>
      </p:sp>
      <p:pic>
        <p:nvPicPr>
          <p:cNvPr id="263" name="Picture 10" descr="Picture 10"/>
          <p:cNvPicPr>
            <a:picLocks noChangeAspect="1"/>
          </p:cNvPicPr>
          <p:nvPr/>
        </p:nvPicPr>
        <p:blipFill>
          <a:blip r:embed="rId2"/>
          <a:stretch>
            <a:fillRect/>
          </a:stretch>
        </p:blipFill>
        <p:spPr>
          <a:xfrm>
            <a:off x="611279" y="1343527"/>
            <a:ext cx="3378866" cy="2466473"/>
          </a:xfrm>
          <a:prstGeom prst="rect">
            <a:avLst/>
          </a:prstGeom>
          <a:ln w="28575">
            <a:solidFill>
              <a:srgbClr val="AFAF9E"/>
            </a:solidFill>
          </a:ln>
        </p:spPr>
      </p:pic>
      <p:pic>
        <p:nvPicPr>
          <p:cNvPr id="264" name="Picture 11" descr="Picture 11"/>
          <p:cNvPicPr>
            <a:picLocks noChangeAspect="1"/>
          </p:cNvPicPr>
          <p:nvPr/>
        </p:nvPicPr>
        <p:blipFill>
          <a:blip r:embed="rId3"/>
          <a:stretch>
            <a:fillRect/>
          </a:stretch>
        </p:blipFill>
        <p:spPr>
          <a:xfrm>
            <a:off x="8080186" y="1343526"/>
            <a:ext cx="3355744" cy="2466471"/>
          </a:xfrm>
          <a:prstGeom prst="rect">
            <a:avLst/>
          </a:prstGeom>
          <a:ln w="28575">
            <a:solidFill>
              <a:srgbClr val="AFAF9E"/>
            </a:solidFill>
          </a:ln>
        </p:spPr>
      </p:pic>
      <p:pic>
        <p:nvPicPr>
          <p:cNvPr id="265" name="Picture 12" descr="Picture 12"/>
          <p:cNvPicPr>
            <a:picLocks noChangeAspect="1"/>
          </p:cNvPicPr>
          <p:nvPr/>
        </p:nvPicPr>
        <p:blipFill>
          <a:blip r:embed="rId4"/>
          <a:stretch>
            <a:fillRect/>
          </a:stretch>
        </p:blipFill>
        <p:spPr>
          <a:xfrm>
            <a:off x="4336265" y="1373352"/>
            <a:ext cx="3397801" cy="2466472"/>
          </a:xfrm>
          <a:prstGeom prst="rect">
            <a:avLst/>
          </a:prstGeom>
          <a:ln w="28575">
            <a:solidFill>
              <a:srgbClr val="AFAF9E"/>
            </a:solidFill>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Footer Placeholder 2"/>
          <p:cNvSpPr txBox="1"/>
          <p:nvPr/>
        </p:nvSpPr>
        <p:spPr>
          <a:xfrm>
            <a:off x="3731905" y="6539390"/>
            <a:ext cx="4731365" cy="205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900" cap="all">
                <a:solidFill>
                  <a:srgbClr val="FFFFFF"/>
                </a:solidFill>
              </a:defRPr>
            </a:lvl1pPr>
          </a:lstStyle>
          <a:p>
            <a:r>
              <a:t>School of Advanced Sciences (S.A.S.)</a:t>
            </a:r>
          </a:p>
        </p:txBody>
      </p:sp>
      <p:sp>
        <p:nvSpPr>
          <p:cNvPr id="268" name="Date Placeholder 1"/>
          <p:cNvSpPr txBox="1"/>
          <p:nvPr/>
        </p:nvSpPr>
        <p:spPr>
          <a:xfrm>
            <a:off x="1143000" y="6539390"/>
            <a:ext cx="2380832" cy="205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900">
                <a:solidFill>
                  <a:srgbClr val="FFFFFF"/>
                </a:solidFill>
              </a:defRPr>
            </a:lvl1pPr>
          </a:lstStyle>
          <a:p>
            <a:r>
              <a:t>29-05-2022</a:t>
            </a:r>
          </a:p>
        </p:txBody>
      </p:sp>
      <p:sp>
        <p:nvSpPr>
          <p:cNvPr id="269" name="TextBox 6"/>
          <p:cNvSpPr txBox="1"/>
          <p:nvPr/>
        </p:nvSpPr>
        <p:spPr>
          <a:xfrm>
            <a:off x="1758966" y="100289"/>
            <a:ext cx="8362280" cy="706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4800" spc="-50">
                <a:solidFill>
                  <a:srgbClr val="404040"/>
                </a:solidFill>
                <a:latin typeface="Calibri Light"/>
                <a:ea typeface="Calibri Light"/>
                <a:cs typeface="Calibri Light"/>
                <a:sym typeface="Calibri Light"/>
              </a:defRPr>
            </a:lvl1pPr>
          </a:lstStyle>
          <a:p>
            <a:r>
              <a:t>Results &amp; Interpretation</a:t>
            </a:r>
          </a:p>
        </p:txBody>
      </p:sp>
      <p:sp>
        <p:nvSpPr>
          <p:cNvPr id="270" name="TextBox 9"/>
          <p:cNvSpPr txBox="1"/>
          <p:nvPr/>
        </p:nvSpPr>
        <p:spPr>
          <a:xfrm>
            <a:off x="1552272" y="4166577"/>
            <a:ext cx="3733894" cy="3005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600">
                <a:solidFill>
                  <a:srgbClr val="595959"/>
                </a:solidFill>
              </a:defRPr>
            </a:lvl1pPr>
          </a:lstStyle>
          <a:p>
            <a:r>
              <a:t>Explosives damage the property the most</a:t>
            </a:r>
          </a:p>
        </p:txBody>
      </p:sp>
      <p:pic>
        <p:nvPicPr>
          <p:cNvPr id="271" name="Picture 7" descr="Picture 7"/>
          <p:cNvPicPr>
            <a:picLocks noChangeAspect="1"/>
          </p:cNvPicPr>
          <p:nvPr/>
        </p:nvPicPr>
        <p:blipFill>
          <a:blip r:embed="rId2"/>
          <a:stretch>
            <a:fillRect/>
          </a:stretch>
        </p:blipFill>
        <p:spPr>
          <a:xfrm>
            <a:off x="106578" y="1293562"/>
            <a:ext cx="6625282" cy="2649821"/>
          </a:xfrm>
          <a:prstGeom prst="rect">
            <a:avLst/>
          </a:prstGeom>
          <a:ln w="28575">
            <a:solidFill>
              <a:srgbClr val="AFAF9E"/>
            </a:solidFill>
          </a:ln>
        </p:spPr>
      </p:pic>
      <p:pic>
        <p:nvPicPr>
          <p:cNvPr id="272" name="image18.png" descr="image18.png"/>
          <p:cNvPicPr>
            <a:picLocks noChangeAspect="1"/>
          </p:cNvPicPr>
          <p:nvPr/>
        </p:nvPicPr>
        <p:blipFill>
          <a:blip r:embed="rId3"/>
          <a:stretch>
            <a:fillRect/>
          </a:stretch>
        </p:blipFill>
        <p:spPr>
          <a:xfrm>
            <a:off x="6949617" y="1011593"/>
            <a:ext cx="4996032" cy="3850342"/>
          </a:xfrm>
          <a:prstGeom prst="rect">
            <a:avLst/>
          </a:prstGeom>
          <a:ln w="28575">
            <a:solidFill>
              <a:srgbClr val="AFAF9E"/>
            </a:solidFill>
          </a:ln>
        </p:spPr>
      </p:pic>
      <p:sp>
        <p:nvSpPr>
          <p:cNvPr id="273" name="TextBox 13"/>
          <p:cNvSpPr txBox="1"/>
          <p:nvPr/>
        </p:nvSpPr>
        <p:spPr>
          <a:xfrm>
            <a:off x="6995337" y="5067038"/>
            <a:ext cx="4904592" cy="10625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600">
                <a:solidFill>
                  <a:srgbClr val="595959"/>
                </a:solidFill>
              </a:defRPr>
            </a:lvl1pPr>
          </a:lstStyle>
          <a:p>
            <a:r>
              <a:t>We come to realize that Bombing/Explosions cause significantly more property damage than other attacks. Of the total number of attacks that caused property damage since 1970, 57% attacks occurred in 2010 and beyond. </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Footer Placeholder 4"/>
          <p:cNvSpPr txBox="1"/>
          <p:nvPr/>
        </p:nvSpPr>
        <p:spPr>
          <a:xfrm>
            <a:off x="7414915" y="6539390"/>
            <a:ext cx="4731365" cy="205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900" cap="all">
                <a:solidFill>
                  <a:srgbClr val="FFFFFF"/>
                </a:solidFill>
              </a:defRPr>
            </a:lvl1pPr>
          </a:lstStyle>
          <a:p>
            <a:r>
              <a:t>School of Advanced Sciences (S.A.S.)</a:t>
            </a:r>
          </a:p>
        </p:txBody>
      </p:sp>
      <p:sp>
        <p:nvSpPr>
          <p:cNvPr id="125" name="Title 1"/>
          <p:cNvSpPr txBox="1">
            <a:spLocks noGrp="1"/>
          </p:cNvSpPr>
          <p:nvPr>
            <p:ph type="title"/>
          </p:nvPr>
        </p:nvSpPr>
        <p:spPr>
          <a:xfrm>
            <a:off x="1097280" y="286603"/>
            <a:ext cx="10058401" cy="1450757"/>
          </a:xfrm>
          <a:prstGeom prst="rect">
            <a:avLst/>
          </a:prstGeom>
        </p:spPr>
        <p:txBody>
          <a:bodyPr/>
          <a:lstStyle>
            <a:lvl1pPr>
              <a:defRPr spc="-100"/>
            </a:lvl1pPr>
          </a:lstStyle>
          <a:p>
            <a:r>
              <a:t>Introduction</a:t>
            </a:r>
          </a:p>
        </p:txBody>
      </p:sp>
      <p:sp>
        <p:nvSpPr>
          <p:cNvPr id="126" name="Content Placeholder 2"/>
          <p:cNvSpPr txBox="1">
            <a:spLocks noGrp="1"/>
          </p:cNvSpPr>
          <p:nvPr>
            <p:ph type="body" idx="1"/>
          </p:nvPr>
        </p:nvSpPr>
        <p:spPr>
          <a:xfrm>
            <a:off x="1097280" y="1845734"/>
            <a:ext cx="10058401" cy="4023360"/>
          </a:xfrm>
          <a:prstGeom prst="rect">
            <a:avLst/>
          </a:prstGeom>
        </p:spPr>
        <p:txBody>
          <a:bodyPr/>
          <a:lstStyle/>
          <a:p>
            <a:pPr>
              <a:defRPr b="1"/>
            </a:pPr>
            <a:r>
              <a:t>Objective </a:t>
            </a:r>
          </a:p>
          <a:p>
            <a:pPr marL="0" lvl="1" indent="292608">
              <a:spcBef>
                <a:spcPts val="400"/>
              </a:spcBef>
              <a:buSzTx/>
              <a:buNone/>
              <a:defRPr sz="1800"/>
            </a:pPr>
            <a:r>
              <a:t>Develop understanding of the state of global terrorism since 2010 through exploratory data analysis on GTD, and simultaneously improving our analysing skills.</a:t>
            </a:r>
          </a:p>
          <a:p>
            <a:pPr marL="0" indent="0">
              <a:buSzTx/>
              <a:buNone/>
              <a:defRPr b="1"/>
            </a:pPr>
            <a:endParaRPr/>
          </a:p>
          <a:p>
            <a:pPr marL="0" indent="0">
              <a:buSzTx/>
              <a:buNone/>
              <a:defRPr b="1"/>
            </a:pPr>
            <a:r>
              <a:t>Motivation</a:t>
            </a:r>
          </a:p>
          <a:p>
            <a:pPr marL="0" lvl="1" indent="292608">
              <a:spcBef>
                <a:spcPts val="400"/>
              </a:spcBef>
              <a:buSzTx/>
              <a:buNone/>
              <a:defRPr sz="1800"/>
            </a:pPr>
            <a:r>
              <a:t>Despite numerous developments over the years, terrorism remains a global agitation across the world. It is, thus, imminent to get a factual and visual understanding of how various attributes escalate or plunge terrorist attacks and their repercussions. Results from analyses as ours shall enable organizations and individuals to improve awareness of the severity of global terrorism, and also provide a reliable reference for counterterrorism initiatives. </a:t>
            </a:r>
          </a:p>
        </p:txBody>
      </p:sp>
      <p:sp>
        <p:nvSpPr>
          <p:cNvPr id="127" name="Date Placeholder 3"/>
          <p:cNvSpPr txBox="1"/>
          <p:nvPr/>
        </p:nvSpPr>
        <p:spPr>
          <a:xfrm>
            <a:off x="1143000" y="6539390"/>
            <a:ext cx="2380832" cy="205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900">
                <a:solidFill>
                  <a:srgbClr val="FFFFFF"/>
                </a:solidFill>
              </a:defRPr>
            </a:lvl1pPr>
          </a:lstStyle>
          <a:p>
            <a:r>
              <a:t>29-05-2022</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Footer Placeholder 2"/>
          <p:cNvSpPr txBox="1"/>
          <p:nvPr/>
        </p:nvSpPr>
        <p:spPr>
          <a:xfrm>
            <a:off x="3731905" y="6539390"/>
            <a:ext cx="4731365" cy="205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900" cap="all">
                <a:solidFill>
                  <a:srgbClr val="FFFFFF"/>
                </a:solidFill>
              </a:defRPr>
            </a:lvl1pPr>
          </a:lstStyle>
          <a:p>
            <a:r>
              <a:t>School of Advanced Sciences (S.A.S.)</a:t>
            </a:r>
          </a:p>
        </p:txBody>
      </p:sp>
      <p:sp>
        <p:nvSpPr>
          <p:cNvPr id="276" name="Date Placeholder 1"/>
          <p:cNvSpPr txBox="1"/>
          <p:nvPr/>
        </p:nvSpPr>
        <p:spPr>
          <a:xfrm>
            <a:off x="1143000" y="6539390"/>
            <a:ext cx="2380832" cy="205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900">
                <a:solidFill>
                  <a:srgbClr val="FFFFFF"/>
                </a:solidFill>
              </a:defRPr>
            </a:lvl1pPr>
          </a:lstStyle>
          <a:p>
            <a:r>
              <a:t>29-05-2022</a:t>
            </a:r>
          </a:p>
        </p:txBody>
      </p:sp>
      <p:sp>
        <p:nvSpPr>
          <p:cNvPr id="277" name="TextBox 6"/>
          <p:cNvSpPr txBox="1"/>
          <p:nvPr/>
        </p:nvSpPr>
        <p:spPr>
          <a:xfrm>
            <a:off x="1758966" y="118219"/>
            <a:ext cx="8362280" cy="706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4800" spc="-50">
                <a:solidFill>
                  <a:srgbClr val="404040"/>
                </a:solidFill>
                <a:latin typeface="Calibri Light"/>
                <a:ea typeface="Calibri Light"/>
                <a:cs typeface="Calibri Light"/>
                <a:sym typeface="Calibri Light"/>
              </a:defRPr>
            </a:lvl1pPr>
          </a:lstStyle>
          <a:p>
            <a:r>
              <a:t>Results &amp; Interpretation</a:t>
            </a:r>
          </a:p>
        </p:txBody>
      </p:sp>
      <p:sp>
        <p:nvSpPr>
          <p:cNvPr id="278" name="TextBox 10"/>
          <p:cNvSpPr txBox="1"/>
          <p:nvPr/>
        </p:nvSpPr>
        <p:spPr>
          <a:xfrm>
            <a:off x="397962" y="4751292"/>
            <a:ext cx="5324106" cy="3005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600">
                <a:solidFill>
                  <a:srgbClr val="595959"/>
                </a:solidFill>
              </a:defRPr>
            </a:lvl1pPr>
          </a:lstStyle>
          <a:p>
            <a:r>
              <a:t>Top 20 Countries with 2 or less terrorist activities since 2010</a:t>
            </a:r>
          </a:p>
        </p:txBody>
      </p:sp>
      <p:sp>
        <p:nvSpPr>
          <p:cNvPr id="279" name="TextBox 15"/>
          <p:cNvSpPr txBox="1"/>
          <p:nvPr/>
        </p:nvSpPr>
        <p:spPr>
          <a:xfrm>
            <a:off x="6510616" y="4751292"/>
            <a:ext cx="5324105" cy="5545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600">
                <a:solidFill>
                  <a:srgbClr val="595959"/>
                </a:solidFill>
              </a:defRPr>
            </a:lvl1pPr>
          </a:lstStyle>
          <a:p>
            <a:r>
              <a:t>Top 25 Countries with terrorist activities between 384 and 17,420 since 2010</a:t>
            </a:r>
          </a:p>
        </p:txBody>
      </p:sp>
      <p:pic>
        <p:nvPicPr>
          <p:cNvPr id="280" name="Picture 12" descr="Picture 12"/>
          <p:cNvPicPr>
            <a:picLocks noChangeAspect="1"/>
          </p:cNvPicPr>
          <p:nvPr/>
        </p:nvPicPr>
        <p:blipFill>
          <a:blip r:embed="rId2"/>
          <a:stretch>
            <a:fillRect/>
          </a:stretch>
        </p:blipFill>
        <p:spPr>
          <a:xfrm>
            <a:off x="6464896" y="1688667"/>
            <a:ext cx="5374861" cy="2711729"/>
          </a:xfrm>
          <a:prstGeom prst="rect">
            <a:avLst/>
          </a:prstGeom>
          <a:ln w="28575">
            <a:solidFill>
              <a:srgbClr val="AFAF9E"/>
            </a:solidFill>
          </a:ln>
        </p:spPr>
      </p:pic>
      <p:pic>
        <p:nvPicPr>
          <p:cNvPr id="281" name="Picture 14" descr="Picture 14"/>
          <p:cNvPicPr>
            <a:picLocks noChangeAspect="1"/>
          </p:cNvPicPr>
          <p:nvPr/>
        </p:nvPicPr>
        <p:blipFill>
          <a:blip r:embed="rId3"/>
          <a:stretch>
            <a:fillRect/>
          </a:stretch>
        </p:blipFill>
        <p:spPr>
          <a:xfrm>
            <a:off x="352243" y="1691154"/>
            <a:ext cx="5374860" cy="2709241"/>
          </a:xfrm>
          <a:prstGeom prst="rect">
            <a:avLst/>
          </a:prstGeom>
          <a:ln w="28575">
            <a:solidFill>
              <a:srgbClr val="AFAF9E"/>
            </a:solidFill>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Footer Placeholder 2"/>
          <p:cNvSpPr txBox="1"/>
          <p:nvPr/>
        </p:nvSpPr>
        <p:spPr>
          <a:xfrm>
            <a:off x="3731905" y="6539390"/>
            <a:ext cx="4731365" cy="205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900" cap="all">
                <a:solidFill>
                  <a:srgbClr val="FFFFFF"/>
                </a:solidFill>
              </a:defRPr>
            </a:lvl1pPr>
          </a:lstStyle>
          <a:p>
            <a:r>
              <a:t>School of Advanced Sciences (S.A.S.)</a:t>
            </a:r>
          </a:p>
        </p:txBody>
      </p:sp>
      <p:sp>
        <p:nvSpPr>
          <p:cNvPr id="284" name="Date Placeholder 1"/>
          <p:cNvSpPr txBox="1"/>
          <p:nvPr/>
        </p:nvSpPr>
        <p:spPr>
          <a:xfrm>
            <a:off x="1143000" y="6539390"/>
            <a:ext cx="2380832" cy="205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900">
                <a:solidFill>
                  <a:srgbClr val="FFFFFF"/>
                </a:solidFill>
              </a:defRPr>
            </a:lvl1pPr>
          </a:lstStyle>
          <a:p>
            <a:r>
              <a:t>29-05-2022</a:t>
            </a:r>
          </a:p>
        </p:txBody>
      </p:sp>
      <p:sp>
        <p:nvSpPr>
          <p:cNvPr id="285" name="TextBox 6"/>
          <p:cNvSpPr txBox="1"/>
          <p:nvPr/>
        </p:nvSpPr>
        <p:spPr>
          <a:xfrm>
            <a:off x="1758966" y="118219"/>
            <a:ext cx="8362280" cy="706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4800" spc="-50">
                <a:solidFill>
                  <a:srgbClr val="404040"/>
                </a:solidFill>
                <a:latin typeface="Calibri Light"/>
                <a:ea typeface="Calibri Light"/>
                <a:cs typeface="Calibri Light"/>
                <a:sym typeface="Calibri Light"/>
              </a:defRPr>
            </a:lvl1pPr>
          </a:lstStyle>
          <a:p>
            <a:r>
              <a:t>State of Terrorism in India</a:t>
            </a:r>
          </a:p>
        </p:txBody>
      </p:sp>
      <p:pic>
        <p:nvPicPr>
          <p:cNvPr id="286" name="Picture 11" descr="Picture 11"/>
          <p:cNvPicPr>
            <a:picLocks noChangeAspect="1"/>
          </p:cNvPicPr>
          <p:nvPr/>
        </p:nvPicPr>
        <p:blipFill>
          <a:blip r:embed="rId2"/>
          <a:srcRect b="65571"/>
          <a:stretch>
            <a:fillRect/>
          </a:stretch>
        </p:blipFill>
        <p:spPr>
          <a:xfrm>
            <a:off x="180045" y="1377161"/>
            <a:ext cx="3969993" cy="1361230"/>
          </a:xfrm>
          <a:prstGeom prst="rect">
            <a:avLst/>
          </a:prstGeom>
          <a:ln w="28575">
            <a:solidFill>
              <a:srgbClr val="AFAF9E"/>
            </a:solidFill>
          </a:ln>
        </p:spPr>
      </p:pic>
      <p:pic>
        <p:nvPicPr>
          <p:cNvPr id="287" name="Picture 12" descr="Picture 12"/>
          <p:cNvPicPr>
            <a:picLocks noChangeAspect="1"/>
          </p:cNvPicPr>
          <p:nvPr/>
        </p:nvPicPr>
        <p:blipFill>
          <a:blip r:embed="rId2"/>
          <a:srcRect t="67549" b="2195"/>
          <a:stretch>
            <a:fillRect/>
          </a:stretch>
        </p:blipFill>
        <p:spPr>
          <a:xfrm>
            <a:off x="164645" y="4274706"/>
            <a:ext cx="4032530" cy="1215099"/>
          </a:xfrm>
          <a:prstGeom prst="rect">
            <a:avLst/>
          </a:prstGeom>
          <a:ln w="28575">
            <a:solidFill>
              <a:srgbClr val="AFAF9E"/>
            </a:solidFill>
          </a:ln>
        </p:spPr>
      </p:pic>
      <p:pic>
        <p:nvPicPr>
          <p:cNvPr id="288" name="Picture 13" descr="Picture 13"/>
          <p:cNvPicPr>
            <a:picLocks noChangeAspect="1"/>
          </p:cNvPicPr>
          <p:nvPr/>
        </p:nvPicPr>
        <p:blipFill>
          <a:blip r:embed="rId2"/>
          <a:srcRect t="36567" b="33904"/>
          <a:stretch>
            <a:fillRect/>
          </a:stretch>
        </p:blipFill>
        <p:spPr>
          <a:xfrm>
            <a:off x="164645" y="2900261"/>
            <a:ext cx="4032530" cy="1185938"/>
          </a:xfrm>
          <a:prstGeom prst="rect">
            <a:avLst/>
          </a:prstGeom>
          <a:ln w="28575">
            <a:solidFill>
              <a:srgbClr val="AFAF9E"/>
            </a:solidFill>
          </a:ln>
        </p:spPr>
      </p:pic>
      <p:pic>
        <p:nvPicPr>
          <p:cNvPr id="289" name="Picture 31" descr="Picture 31"/>
          <p:cNvPicPr>
            <a:picLocks noChangeAspect="1"/>
          </p:cNvPicPr>
          <p:nvPr/>
        </p:nvPicPr>
        <p:blipFill>
          <a:blip r:embed="rId3"/>
          <a:srcRect l="866" t="2368"/>
          <a:stretch>
            <a:fillRect/>
          </a:stretch>
        </p:blipFill>
        <p:spPr>
          <a:xfrm>
            <a:off x="4353021" y="1871473"/>
            <a:ext cx="7674334" cy="3115053"/>
          </a:xfrm>
          <a:prstGeom prst="rect">
            <a:avLst/>
          </a:prstGeom>
          <a:ln w="28575">
            <a:solidFill>
              <a:srgbClr val="AFAF9E"/>
            </a:solidFill>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Footer Placeholder 4"/>
          <p:cNvSpPr txBox="1"/>
          <p:nvPr/>
        </p:nvSpPr>
        <p:spPr>
          <a:xfrm>
            <a:off x="3731905" y="6539390"/>
            <a:ext cx="4731365" cy="205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900" cap="all">
                <a:solidFill>
                  <a:srgbClr val="FFFFFF"/>
                </a:solidFill>
              </a:defRPr>
            </a:lvl1pPr>
          </a:lstStyle>
          <a:p>
            <a:r>
              <a:t>School of Advanced Sciences (S.A.S.)</a:t>
            </a:r>
          </a:p>
        </p:txBody>
      </p:sp>
      <p:sp>
        <p:nvSpPr>
          <p:cNvPr id="292" name="Title 1"/>
          <p:cNvSpPr txBox="1">
            <a:spLocks noGrp="1"/>
          </p:cNvSpPr>
          <p:nvPr>
            <p:ph type="title"/>
          </p:nvPr>
        </p:nvSpPr>
        <p:spPr>
          <a:xfrm>
            <a:off x="1097280" y="286603"/>
            <a:ext cx="10058401" cy="1450757"/>
          </a:xfrm>
          <a:prstGeom prst="rect">
            <a:avLst/>
          </a:prstGeom>
        </p:spPr>
        <p:txBody>
          <a:bodyPr/>
          <a:lstStyle>
            <a:lvl1pPr>
              <a:defRPr spc="-100"/>
            </a:lvl1pPr>
          </a:lstStyle>
          <a:p>
            <a:r>
              <a:t>Technical Specification</a:t>
            </a:r>
          </a:p>
        </p:txBody>
      </p:sp>
      <p:sp>
        <p:nvSpPr>
          <p:cNvPr id="293" name="Content Placeholder 2"/>
          <p:cNvSpPr txBox="1">
            <a:spLocks noGrp="1"/>
          </p:cNvSpPr>
          <p:nvPr>
            <p:ph type="body" idx="1"/>
          </p:nvPr>
        </p:nvSpPr>
        <p:spPr>
          <a:xfrm>
            <a:off x="1097280" y="1845734"/>
            <a:ext cx="10058401" cy="4023360"/>
          </a:xfrm>
          <a:prstGeom prst="rect">
            <a:avLst/>
          </a:prstGeom>
        </p:spPr>
        <p:txBody>
          <a:bodyPr/>
          <a:lstStyle/>
          <a:p>
            <a:r>
              <a:t>Following tools are used in the analysis:</a:t>
            </a:r>
          </a:p>
          <a:p>
            <a:r>
              <a:t>- Web application Jupyter Notebook and Spyder (IDE) for creation and storage of live codes</a:t>
            </a:r>
          </a:p>
          <a:p>
            <a:r>
              <a:t>- An octa core processor for the magnitude of GTD</a:t>
            </a:r>
          </a:p>
          <a:p>
            <a:r>
              <a:t>- Python and various libraries such as Pandas, Numpy, Matplotlib, Seaborn, Missingno, Plotly, and WordCloud.</a:t>
            </a:r>
          </a:p>
        </p:txBody>
      </p:sp>
      <p:sp>
        <p:nvSpPr>
          <p:cNvPr id="294" name="Date Placeholder 3"/>
          <p:cNvSpPr txBox="1"/>
          <p:nvPr/>
        </p:nvSpPr>
        <p:spPr>
          <a:xfrm>
            <a:off x="1143000" y="6539390"/>
            <a:ext cx="2380832" cy="205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900">
                <a:solidFill>
                  <a:srgbClr val="FFFFFF"/>
                </a:solidFill>
              </a:defRPr>
            </a:lvl1pPr>
          </a:lstStyle>
          <a:p>
            <a:r>
              <a:t>29-05-2022</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Footer Placeholder 4"/>
          <p:cNvSpPr txBox="1"/>
          <p:nvPr/>
        </p:nvSpPr>
        <p:spPr>
          <a:xfrm>
            <a:off x="3731905" y="6539390"/>
            <a:ext cx="4731365" cy="205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900" cap="all">
                <a:solidFill>
                  <a:srgbClr val="FFFFFF"/>
                </a:solidFill>
              </a:defRPr>
            </a:lvl1pPr>
          </a:lstStyle>
          <a:p>
            <a:r>
              <a:t>School of Advanced Sciences (S.A.S.)</a:t>
            </a:r>
          </a:p>
        </p:txBody>
      </p:sp>
      <p:sp>
        <p:nvSpPr>
          <p:cNvPr id="297" name="Title 1"/>
          <p:cNvSpPr txBox="1">
            <a:spLocks noGrp="1"/>
          </p:cNvSpPr>
          <p:nvPr>
            <p:ph type="title"/>
          </p:nvPr>
        </p:nvSpPr>
        <p:spPr>
          <a:xfrm>
            <a:off x="1097280" y="286603"/>
            <a:ext cx="10058401" cy="1450757"/>
          </a:xfrm>
          <a:prstGeom prst="rect">
            <a:avLst/>
          </a:prstGeom>
        </p:spPr>
        <p:txBody>
          <a:bodyPr/>
          <a:lstStyle>
            <a:lvl1pPr>
              <a:defRPr spc="-100"/>
            </a:lvl1pPr>
          </a:lstStyle>
          <a:p>
            <a:r>
              <a:t>Limitations</a:t>
            </a:r>
          </a:p>
        </p:txBody>
      </p:sp>
      <p:sp>
        <p:nvSpPr>
          <p:cNvPr id="298" name="Content Placeholder 2"/>
          <p:cNvSpPr txBox="1">
            <a:spLocks noGrp="1"/>
          </p:cNvSpPr>
          <p:nvPr>
            <p:ph type="body" idx="1"/>
          </p:nvPr>
        </p:nvSpPr>
        <p:spPr>
          <a:xfrm>
            <a:off x="1097280" y="1845734"/>
            <a:ext cx="10058401" cy="4023360"/>
          </a:xfrm>
          <a:prstGeom prst="rect">
            <a:avLst/>
          </a:prstGeom>
        </p:spPr>
        <p:txBody>
          <a:bodyPr/>
          <a:lstStyle/>
          <a:p>
            <a:pPr marL="0" indent="0">
              <a:buSzTx/>
              <a:buNone/>
            </a:pPr>
            <a:r>
              <a:t>Following limitations were identified as the team progressed:</a:t>
            </a:r>
          </a:p>
          <a:p>
            <a:pPr marL="457200" indent="-457200">
              <a:buFontTx/>
              <a:buAutoNum type="arabicPeriod"/>
            </a:pPr>
            <a:r>
              <a:t>Lack of a suitable system processor</a:t>
            </a:r>
          </a:p>
          <a:p>
            <a:pPr marL="457200" indent="-457200">
              <a:buFontTx/>
              <a:buAutoNum type="arabicPeriod"/>
            </a:pPr>
            <a:r>
              <a:t>Magnitude &amp; structure of dataset</a:t>
            </a:r>
          </a:p>
          <a:p>
            <a:pPr marL="457200" indent="-457200">
              <a:buFontTx/>
              <a:buAutoNum type="arabicPeriod"/>
            </a:pPr>
            <a:r>
              <a:t>Inadequate performance of web application for live coding</a:t>
            </a:r>
          </a:p>
          <a:p>
            <a:pPr marL="457200" indent="-457200">
              <a:buFontTx/>
              <a:buAutoNum type="arabicPeriod"/>
            </a:pPr>
            <a:r>
              <a:t>Lack of perception in strategizing the analysis </a:t>
            </a:r>
          </a:p>
        </p:txBody>
      </p:sp>
      <p:sp>
        <p:nvSpPr>
          <p:cNvPr id="299" name="Date Placeholder 3"/>
          <p:cNvSpPr txBox="1"/>
          <p:nvPr/>
        </p:nvSpPr>
        <p:spPr>
          <a:xfrm>
            <a:off x="1143000" y="6539390"/>
            <a:ext cx="2380832" cy="205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900">
                <a:solidFill>
                  <a:srgbClr val="FFFFFF"/>
                </a:solidFill>
              </a:defRPr>
            </a:lvl1pPr>
          </a:lstStyle>
          <a:p>
            <a:r>
              <a:t>29-05-2022</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Footer Placeholder 4"/>
          <p:cNvSpPr txBox="1"/>
          <p:nvPr/>
        </p:nvSpPr>
        <p:spPr>
          <a:xfrm>
            <a:off x="3731905" y="6539390"/>
            <a:ext cx="4731365" cy="205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900" cap="all">
                <a:solidFill>
                  <a:srgbClr val="FFFFFF"/>
                </a:solidFill>
              </a:defRPr>
            </a:lvl1pPr>
          </a:lstStyle>
          <a:p>
            <a:r>
              <a:t>School of Advanced Sciences (S.A.S.)</a:t>
            </a:r>
          </a:p>
        </p:txBody>
      </p:sp>
      <p:sp>
        <p:nvSpPr>
          <p:cNvPr id="302" name="Title 1"/>
          <p:cNvSpPr txBox="1">
            <a:spLocks noGrp="1"/>
          </p:cNvSpPr>
          <p:nvPr>
            <p:ph type="title"/>
          </p:nvPr>
        </p:nvSpPr>
        <p:spPr>
          <a:xfrm>
            <a:off x="1097280" y="286603"/>
            <a:ext cx="10058401" cy="1450757"/>
          </a:xfrm>
          <a:prstGeom prst="rect">
            <a:avLst/>
          </a:prstGeom>
        </p:spPr>
        <p:txBody>
          <a:bodyPr/>
          <a:lstStyle>
            <a:lvl1pPr>
              <a:defRPr spc="-100"/>
            </a:lvl1pPr>
          </a:lstStyle>
          <a:p>
            <a:r>
              <a:t>Conclusion</a:t>
            </a:r>
          </a:p>
        </p:txBody>
      </p:sp>
      <p:sp>
        <p:nvSpPr>
          <p:cNvPr id="303" name="Content Placeholder 2"/>
          <p:cNvSpPr txBox="1">
            <a:spLocks noGrp="1"/>
          </p:cNvSpPr>
          <p:nvPr>
            <p:ph type="body" idx="1"/>
          </p:nvPr>
        </p:nvSpPr>
        <p:spPr>
          <a:xfrm>
            <a:off x="1097280" y="1845734"/>
            <a:ext cx="10058401" cy="4023360"/>
          </a:xfrm>
          <a:prstGeom prst="rect">
            <a:avLst/>
          </a:prstGeom>
        </p:spPr>
        <p:txBody>
          <a:bodyPr/>
          <a:lstStyle/>
          <a:p>
            <a:pPr marL="457200" indent="-457200">
              <a:buFontTx/>
              <a:buAutoNum type="arabicPeriod"/>
            </a:pPr>
            <a:r>
              <a:t>Regions Middle East &amp; North Africa and South Asia have suffered brutally as a result increased bombings and explosions between 2010 and 2016.</a:t>
            </a:r>
          </a:p>
          <a:p>
            <a:pPr marL="457200" indent="-457200">
              <a:buFontTx/>
              <a:buAutoNum type="arabicPeriod"/>
            </a:pPr>
            <a:r>
              <a:t>Terrorist groups Islamic State of Iraq and the Levant (ISIL), Taliban, and Boko Haram have been identified as top 3 gangs responsible for majority of activities during this period.</a:t>
            </a:r>
          </a:p>
          <a:p>
            <a:pPr marL="457200" indent="-457200">
              <a:buFontTx/>
              <a:buAutoNum type="arabicPeriod"/>
            </a:pPr>
            <a:r>
              <a:t>While the countries like Estonia, Croatia, Morocco, Latvia have experienced not more than 2 activities, the state of terror remains of concern in Iraq, Pakistan, Afghanistan and India.</a:t>
            </a:r>
          </a:p>
          <a:p>
            <a:pPr marL="457200" indent="-457200">
              <a:buFontTx/>
              <a:buAutoNum type="arabicPeriod"/>
            </a:pPr>
            <a:r>
              <a:t>There is more way more successful attacks than failed attacks.If the attack is successful then “Hostage taking” has the highest number of kills while more are wounded during hijacking</a:t>
            </a:r>
          </a:p>
          <a:p>
            <a:pPr marL="457200" indent="-457200">
              <a:buFontTx/>
              <a:buAutoNum type="arabicPeriod"/>
            </a:pPr>
            <a:r>
              <a:t>We can see that mainly “Explosives” are used for “POLITICAL, ECONOMIC, RELIGIOUS, OR SOCIAL GOAL” the most.While ”Firearms” are mainly used for “OUTSIDE INTERNATIONAL HUMANITARIAN LAW” </a:t>
            </a:r>
          </a:p>
        </p:txBody>
      </p:sp>
      <p:sp>
        <p:nvSpPr>
          <p:cNvPr id="304" name="Date Placeholder 3"/>
          <p:cNvSpPr txBox="1"/>
          <p:nvPr/>
        </p:nvSpPr>
        <p:spPr>
          <a:xfrm>
            <a:off x="1143000" y="6539390"/>
            <a:ext cx="2380832" cy="205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900">
                <a:solidFill>
                  <a:srgbClr val="FFFFFF"/>
                </a:solidFill>
              </a:defRPr>
            </a:lvl1pPr>
          </a:lstStyle>
          <a:p>
            <a:r>
              <a:t>29-05-2022</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Footer Placeholder 4"/>
          <p:cNvSpPr txBox="1"/>
          <p:nvPr/>
        </p:nvSpPr>
        <p:spPr>
          <a:xfrm>
            <a:off x="3731905" y="6539390"/>
            <a:ext cx="4731365" cy="205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900" cap="all">
                <a:solidFill>
                  <a:srgbClr val="FFFFFF"/>
                </a:solidFill>
              </a:defRPr>
            </a:lvl1pPr>
          </a:lstStyle>
          <a:p>
            <a:r>
              <a:t>School of Advanced Sciences (S.A.S.)</a:t>
            </a:r>
          </a:p>
        </p:txBody>
      </p:sp>
      <p:sp>
        <p:nvSpPr>
          <p:cNvPr id="307" name="Title 1"/>
          <p:cNvSpPr txBox="1">
            <a:spLocks noGrp="1"/>
          </p:cNvSpPr>
          <p:nvPr>
            <p:ph type="title"/>
          </p:nvPr>
        </p:nvSpPr>
        <p:spPr>
          <a:xfrm>
            <a:off x="1097280" y="286603"/>
            <a:ext cx="10058401" cy="1450757"/>
          </a:xfrm>
          <a:prstGeom prst="rect">
            <a:avLst/>
          </a:prstGeom>
        </p:spPr>
        <p:txBody>
          <a:bodyPr/>
          <a:lstStyle>
            <a:lvl1pPr>
              <a:defRPr spc="-100"/>
            </a:lvl1pPr>
          </a:lstStyle>
          <a:p>
            <a:r>
              <a:t>References</a:t>
            </a:r>
          </a:p>
        </p:txBody>
      </p:sp>
      <p:sp>
        <p:nvSpPr>
          <p:cNvPr id="308" name="Content Placeholder 2"/>
          <p:cNvSpPr txBox="1">
            <a:spLocks noGrp="1"/>
          </p:cNvSpPr>
          <p:nvPr>
            <p:ph type="body" idx="1"/>
          </p:nvPr>
        </p:nvSpPr>
        <p:spPr>
          <a:xfrm>
            <a:off x="1097280" y="1845734"/>
            <a:ext cx="10058401" cy="4023360"/>
          </a:xfrm>
          <a:prstGeom prst="rect">
            <a:avLst/>
          </a:prstGeom>
        </p:spPr>
        <p:txBody>
          <a:bodyPr/>
          <a:lstStyle/>
          <a:p>
            <a:pPr marL="457200" indent="-457200" algn="just">
              <a:buFontTx/>
              <a:buAutoNum type="arabicPeriod"/>
              <a:defRPr>
                <a:solidFill>
                  <a:srgbClr val="514949"/>
                </a:solidFill>
              </a:defRPr>
            </a:pPr>
            <a:r>
              <a:t>Sahoo, K., Samal, A.K., Pramanik, J. and Pani, S.K., 2019. Exploratory data analysis using Python. </a:t>
            </a:r>
            <a:r>
              <a:rPr i="1"/>
              <a:t>International Journal of Innovative Technology and Exploring Engineering (IJITEE)</a:t>
            </a:r>
            <a:r>
              <a:t>, </a:t>
            </a:r>
            <a:r>
              <a:rPr i="1"/>
              <a:t>8</a:t>
            </a:r>
            <a:r>
              <a:t>(12), p.2019. </a:t>
            </a:r>
          </a:p>
          <a:p>
            <a:pPr marL="457200" indent="-457200" algn="just">
              <a:buFontTx/>
              <a:buAutoNum type="arabicPeriod"/>
              <a:defRPr>
                <a:solidFill>
                  <a:srgbClr val="514949"/>
                </a:solidFill>
              </a:defRPr>
            </a:pPr>
            <a:r>
              <a:t>Stackoverflow (2022) All Questions. Available at: </a:t>
            </a:r>
            <a:r>
              <a:rPr u="sng">
                <a:solidFill>
                  <a:srgbClr val="0000FF"/>
                </a:solidFill>
                <a:uFill>
                  <a:solidFill>
                    <a:srgbClr val="0000FF"/>
                  </a:solidFill>
                </a:uFill>
                <a:hlinkClick r:id="rId2"/>
              </a:rPr>
              <a:t>https://stackoverflow.com/questions</a:t>
            </a:r>
            <a:r>
              <a:t>  (Accessed: 31 May, 2022)</a:t>
            </a:r>
          </a:p>
          <a:p>
            <a:pPr marL="457200" indent="-457200" algn="just">
              <a:buFontTx/>
              <a:buAutoNum type="arabicPeriod"/>
              <a:defRPr>
                <a:solidFill>
                  <a:srgbClr val="514949"/>
                </a:solidFill>
              </a:defRPr>
            </a:pPr>
            <a:r>
              <a:t>Tripathi, A.K., Rathee, G. and Saini, H., 2019, November. Taxonomy of missing data along with their handling methods. In </a:t>
            </a:r>
            <a:r>
              <a:rPr i="1"/>
              <a:t>2019 Fifth International Conference on Image Information Processing (ICIIP)</a:t>
            </a:r>
            <a:r>
              <a:t> (pp. 463-468). IEEE.</a:t>
            </a:r>
          </a:p>
          <a:p>
            <a:pPr marL="457200" indent="-457200" algn="just">
              <a:buFontTx/>
              <a:buAutoNum type="arabicPeriod"/>
              <a:defRPr>
                <a:solidFill>
                  <a:srgbClr val="514949"/>
                </a:solidFill>
              </a:defRPr>
            </a:pPr>
            <a:r>
              <a:t>University of Marylan (2021) GTD CODEBOOK: METHODOLOGY, INCLUSION CRITERIA, AND VARIABLES. Available at: </a:t>
            </a:r>
            <a:r>
              <a:rPr u="sng">
                <a:solidFill>
                  <a:srgbClr val="0000FF"/>
                </a:solidFill>
                <a:uFill>
                  <a:solidFill>
                    <a:srgbClr val="0000FF"/>
                  </a:solidFill>
                </a:uFill>
                <a:hlinkClick r:id="rId3"/>
              </a:rPr>
              <a:t>https://www.start.umd.edu/gtd/downloads/Codebook.pdf</a:t>
            </a:r>
            <a:r>
              <a:t> (Accessed: 31 May 2022).</a:t>
            </a:r>
          </a:p>
        </p:txBody>
      </p:sp>
      <p:sp>
        <p:nvSpPr>
          <p:cNvPr id="309" name="Date Placeholder 3"/>
          <p:cNvSpPr txBox="1"/>
          <p:nvPr/>
        </p:nvSpPr>
        <p:spPr>
          <a:xfrm>
            <a:off x="1143000" y="6539390"/>
            <a:ext cx="2380832" cy="205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900">
                <a:solidFill>
                  <a:srgbClr val="FFFFFF"/>
                </a:solidFill>
              </a:defRPr>
            </a:lvl1pPr>
          </a:lstStyle>
          <a:p>
            <a:r>
              <a:t>29-05-2022</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Footer Placeholder 4"/>
          <p:cNvSpPr txBox="1"/>
          <p:nvPr/>
        </p:nvSpPr>
        <p:spPr>
          <a:xfrm>
            <a:off x="3731905" y="6539390"/>
            <a:ext cx="4731365" cy="205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900" cap="all">
                <a:solidFill>
                  <a:srgbClr val="FFFFFF"/>
                </a:solidFill>
              </a:defRPr>
            </a:lvl1pPr>
          </a:lstStyle>
          <a:p>
            <a:r>
              <a:t>School of Advanced Sciences (S.A.S.)</a:t>
            </a:r>
          </a:p>
        </p:txBody>
      </p:sp>
      <p:sp>
        <p:nvSpPr>
          <p:cNvPr id="130" name="Title 1"/>
          <p:cNvSpPr txBox="1">
            <a:spLocks noGrp="1"/>
          </p:cNvSpPr>
          <p:nvPr>
            <p:ph type="title"/>
          </p:nvPr>
        </p:nvSpPr>
        <p:spPr>
          <a:xfrm>
            <a:off x="1097280" y="286603"/>
            <a:ext cx="10058401" cy="1450757"/>
          </a:xfrm>
          <a:prstGeom prst="rect">
            <a:avLst/>
          </a:prstGeom>
        </p:spPr>
        <p:txBody>
          <a:bodyPr/>
          <a:lstStyle>
            <a:lvl1pPr>
              <a:defRPr spc="-100"/>
            </a:lvl1pPr>
          </a:lstStyle>
          <a:p>
            <a:r>
              <a:t>Background</a:t>
            </a:r>
          </a:p>
        </p:txBody>
      </p:sp>
      <p:sp>
        <p:nvSpPr>
          <p:cNvPr id="131" name="Content Placeholder 2"/>
          <p:cNvSpPr txBox="1">
            <a:spLocks noGrp="1"/>
          </p:cNvSpPr>
          <p:nvPr>
            <p:ph type="body" idx="1"/>
          </p:nvPr>
        </p:nvSpPr>
        <p:spPr>
          <a:xfrm>
            <a:off x="1097280" y="1845734"/>
            <a:ext cx="10058401" cy="4023360"/>
          </a:xfrm>
          <a:prstGeom prst="rect">
            <a:avLst/>
          </a:prstGeom>
        </p:spPr>
        <p:txBody>
          <a:bodyPr/>
          <a:lstStyle>
            <a:lvl1pPr>
              <a:defRPr sz="1800"/>
            </a:lvl1pPr>
          </a:lstStyle>
          <a:p>
            <a:r>
              <a:rPr dirty="0"/>
              <a:t>Terrorism in any form is a serious threat to global security. In order to increase understanding of the impact terrorism has on the world, the Study of Terrorism And Responses to Terrorism (START) of the United States has released the Global terrorism Database(GTD). </a:t>
            </a:r>
          </a:p>
        </p:txBody>
      </p:sp>
      <p:sp>
        <p:nvSpPr>
          <p:cNvPr id="132" name="Date Placeholder 3"/>
          <p:cNvSpPr txBox="1"/>
          <p:nvPr/>
        </p:nvSpPr>
        <p:spPr>
          <a:xfrm>
            <a:off x="1143000" y="6539390"/>
            <a:ext cx="2380832" cy="205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900">
                <a:solidFill>
                  <a:srgbClr val="FFFFFF"/>
                </a:solidFill>
              </a:defRPr>
            </a:lvl1pPr>
          </a:lstStyle>
          <a:p>
            <a:r>
              <a:t>29-05-2022</a:t>
            </a:r>
          </a:p>
        </p:txBody>
      </p:sp>
      <p:pic>
        <p:nvPicPr>
          <p:cNvPr id="3" name="Picture 2">
            <a:extLst>
              <a:ext uri="{FF2B5EF4-FFF2-40B4-BE49-F238E27FC236}">
                <a16:creationId xmlns:a16="http://schemas.microsoft.com/office/drawing/2014/main" id="{34987B64-8AE8-DE15-00F9-8C1A5BDDFE5C}"/>
              </a:ext>
            </a:extLst>
          </p:cNvPr>
          <p:cNvPicPr>
            <a:picLocks noChangeAspect="1"/>
          </p:cNvPicPr>
          <p:nvPr/>
        </p:nvPicPr>
        <p:blipFill>
          <a:blip r:embed="rId2"/>
          <a:stretch>
            <a:fillRect/>
          </a:stretch>
        </p:blipFill>
        <p:spPr>
          <a:xfrm>
            <a:off x="2616346" y="2765480"/>
            <a:ext cx="6959307" cy="3211988"/>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Footer Placeholder 4"/>
          <p:cNvSpPr txBox="1"/>
          <p:nvPr/>
        </p:nvSpPr>
        <p:spPr>
          <a:xfrm>
            <a:off x="3731905" y="6539390"/>
            <a:ext cx="4731365" cy="205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900" cap="all">
                <a:solidFill>
                  <a:srgbClr val="FFFFFF"/>
                </a:solidFill>
              </a:defRPr>
            </a:lvl1pPr>
          </a:lstStyle>
          <a:p>
            <a:r>
              <a:t>School of Advanced Sciences (S.A.S.)</a:t>
            </a:r>
          </a:p>
        </p:txBody>
      </p:sp>
      <p:sp>
        <p:nvSpPr>
          <p:cNvPr id="135" name="Title 1"/>
          <p:cNvSpPr txBox="1">
            <a:spLocks noGrp="1"/>
          </p:cNvSpPr>
          <p:nvPr>
            <p:ph type="title"/>
          </p:nvPr>
        </p:nvSpPr>
        <p:spPr>
          <a:xfrm>
            <a:off x="1097280" y="286603"/>
            <a:ext cx="10058401" cy="1450757"/>
          </a:xfrm>
          <a:prstGeom prst="rect">
            <a:avLst/>
          </a:prstGeom>
        </p:spPr>
        <p:txBody>
          <a:bodyPr/>
          <a:lstStyle>
            <a:lvl1pPr>
              <a:defRPr spc="-100"/>
            </a:lvl1pPr>
          </a:lstStyle>
          <a:p>
            <a:r>
              <a:t>Background</a:t>
            </a:r>
          </a:p>
        </p:txBody>
      </p:sp>
      <p:sp>
        <p:nvSpPr>
          <p:cNvPr id="136" name="Content Placeholder 2"/>
          <p:cNvSpPr txBox="1">
            <a:spLocks noGrp="1"/>
          </p:cNvSpPr>
          <p:nvPr>
            <p:ph type="body" idx="1"/>
          </p:nvPr>
        </p:nvSpPr>
        <p:spPr>
          <a:xfrm>
            <a:off x="1097280" y="1845734"/>
            <a:ext cx="10058401" cy="4023360"/>
          </a:xfrm>
          <a:prstGeom prst="rect">
            <a:avLst/>
          </a:prstGeom>
        </p:spPr>
        <p:txBody>
          <a:bodyPr/>
          <a:lstStyle/>
          <a:p>
            <a:pPr>
              <a:defRPr sz="1800"/>
            </a:pPr>
            <a:r>
              <a:t>In this project, exploratory data analysis (EDA) is conducted on GTD by the project team. The analysis seeks to address various questions posed by the team through graphical and non-graphical means. Beginning with transforming GTD into a constructive dataset the team progresses through every step of EDA including treatment of missing values to finally produce visualizations that help make sense of the data available. The analysis is concluded by summarizing several pieces of information into an insightful set of results. </a:t>
            </a:r>
          </a:p>
          <a:p>
            <a:pPr>
              <a:defRPr sz="1800"/>
            </a:pPr>
            <a:r>
              <a:t>Following goals were set to accomplish in the beginning of the analysis:</a:t>
            </a:r>
          </a:p>
          <a:p>
            <a:pPr marL="384047" lvl="1" indent="-182879">
              <a:spcBef>
                <a:spcPts val="400"/>
              </a:spcBef>
              <a:buFontTx/>
              <a:buChar char="▪"/>
              <a:defRPr sz="1800"/>
            </a:pPr>
            <a:r>
              <a:t> Transform the original database into a dataset of relevant attributes </a:t>
            </a:r>
          </a:p>
          <a:p>
            <a:pPr marL="384047" lvl="1" indent="-182879">
              <a:spcBef>
                <a:spcPts val="400"/>
              </a:spcBef>
              <a:buFontTx/>
              <a:buChar char="▪"/>
              <a:defRPr sz="1800"/>
            </a:pPr>
            <a:r>
              <a:t> Treat the missing values present in the dataset prior the analysis</a:t>
            </a:r>
          </a:p>
          <a:p>
            <a:pPr marL="384047" lvl="1" indent="-182879">
              <a:spcBef>
                <a:spcPts val="400"/>
              </a:spcBef>
              <a:buFontTx/>
              <a:buChar char="▪"/>
              <a:defRPr sz="1800"/>
            </a:pPr>
            <a:r>
              <a:t> Produce and interpret visualization to find answers to the set of questions posed by the team</a:t>
            </a:r>
          </a:p>
        </p:txBody>
      </p:sp>
      <p:sp>
        <p:nvSpPr>
          <p:cNvPr id="137" name="Date Placeholder 3"/>
          <p:cNvSpPr txBox="1"/>
          <p:nvPr/>
        </p:nvSpPr>
        <p:spPr>
          <a:xfrm>
            <a:off x="1143000" y="6539390"/>
            <a:ext cx="2380832" cy="205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900">
                <a:solidFill>
                  <a:srgbClr val="FFFFFF"/>
                </a:solidFill>
              </a:defRPr>
            </a:lvl1pPr>
          </a:lstStyle>
          <a:p>
            <a:r>
              <a:t>29-05-2022</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Footer Placeholder 4"/>
          <p:cNvSpPr txBox="1"/>
          <p:nvPr/>
        </p:nvSpPr>
        <p:spPr>
          <a:xfrm>
            <a:off x="3731905" y="6539390"/>
            <a:ext cx="4731365" cy="205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900" cap="all">
                <a:solidFill>
                  <a:srgbClr val="FFFFFF"/>
                </a:solidFill>
              </a:defRPr>
            </a:lvl1pPr>
          </a:lstStyle>
          <a:p>
            <a:r>
              <a:t>School of Advanced Sciences (S.A.S.)</a:t>
            </a:r>
          </a:p>
        </p:txBody>
      </p:sp>
      <p:sp>
        <p:nvSpPr>
          <p:cNvPr id="140" name="Title 1"/>
          <p:cNvSpPr txBox="1">
            <a:spLocks noGrp="1"/>
          </p:cNvSpPr>
          <p:nvPr>
            <p:ph type="title"/>
          </p:nvPr>
        </p:nvSpPr>
        <p:spPr>
          <a:xfrm>
            <a:off x="1097280" y="286603"/>
            <a:ext cx="10058401" cy="1450757"/>
          </a:xfrm>
          <a:prstGeom prst="rect">
            <a:avLst/>
          </a:prstGeom>
        </p:spPr>
        <p:txBody>
          <a:bodyPr/>
          <a:lstStyle>
            <a:lvl1pPr>
              <a:defRPr spc="-100"/>
            </a:lvl1pPr>
          </a:lstStyle>
          <a:p>
            <a:r>
              <a:t>Project Description</a:t>
            </a:r>
          </a:p>
        </p:txBody>
      </p:sp>
      <p:sp>
        <p:nvSpPr>
          <p:cNvPr id="141" name="Content Placeholder 2"/>
          <p:cNvSpPr txBox="1">
            <a:spLocks noGrp="1"/>
          </p:cNvSpPr>
          <p:nvPr>
            <p:ph type="body" idx="1"/>
          </p:nvPr>
        </p:nvSpPr>
        <p:spPr>
          <a:xfrm>
            <a:off x="1097280" y="1845734"/>
            <a:ext cx="10058401" cy="4023360"/>
          </a:xfrm>
          <a:prstGeom prst="rect">
            <a:avLst/>
          </a:prstGeom>
        </p:spPr>
        <p:txBody>
          <a:bodyPr/>
          <a:lstStyle/>
          <a:p>
            <a:r>
              <a:t>The project is undertaken in the following parts, guided by the steps of EDA:</a:t>
            </a:r>
          </a:p>
          <a:p>
            <a:pPr marL="457200" indent="-457200">
              <a:buFontTx/>
              <a:buAutoNum type="arabicPeriod"/>
            </a:pPr>
            <a:r>
              <a:t>Data Transformation</a:t>
            </a:r>
          </a:p>
          <a:p>
            <a:pPr marL="457200" indent="-457200">
              <a:buFontTx/>
              <a:buAutoNum type="arabicPeriod"/>
            </a:pPr>
            <a:r>
              <a:t>Data Cleaning</a:t>
            </a:r>
          </a:p>
          <a:p>
            <a:pPr marL="457200" indent="-457200">
              <a:buFontTx/>
              <a:buAutoNum type="arabicPeriod"/>
            </a:pPr>
            <a:r>
              <a:t>Data Visualization </a:t>
            </a:r>
          </a:p>
          <a:p>
            <a:pPr marL="457200" indent="-457200">
              <a:buFontTx/>
              <a:buAutoNum type="arabicPeriod"/>
            </a:pPr>
            <a:r>
              <a:t>Results and Interpretation</a:t>
            </a:r>
          </a:p>
          <a:p>
            <a:pPr marL="457200" indent="-457200">
              <a:buFontTx/>
              <a:buAutoNum type="arabicPeriod"/>
            </a:pPr>
            <a:r>
              <a:t>Conclusion</a:t>
            </a:r>
          </a:p>
        </p:txBody>
      </p:sp>
      <p:sp>
        <p:nvSpPr>
          <p:cNvPr id="142" name="Date Placeholder 3"/>
          <p:cNvSpPr txBox="1"/>
          <p:nvPr/>
        </p:nvSpPr>
        <p:spPr>
          <a:xfrm>
            <a:off x="1143000" y="6539390"/>
            <a:ext cx="2380832" cy="205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900">
                <a:solidFill>
                  <a:srgbClr val="FFFFFF"/>
                </a:solidFill>
              </a:defRPr>
            </a:lvl1pPr>
          </a:lstStyle>
          <a:p>
            <a:r>
              <a:t>29-05-2022</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Footer Placeholder 4"/>
          <p:cNvSpPr txBox="1"/>
          <p:nvPr/>
        </p:nvSpPr>
        <p:spPr>
          <a:xfrm>
            <a:off x="3731905" y="6539390"/>
            <a:ext cx="4731365" cy="205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900" cap="all">
                <a:solidFill>
                  <a:srgbClr val="FFFFFF"/>
                </a:solidFill>
              </a:defRPr>
            </a:lvl1pPr>
          </a:lstStyle>
          <a:p>
            <a:r>
              <a:t>School of Advanced Sciences (S.A.S.)</a:t>
            </a:r>
          </a:p>
        </p:txBody>
      </p:sp>
      <p:sp>
        <p:nvSpPr>
          <p:cNvPr id="145" name="Title 1"/>
          <p:cNvSpPr txBox="1">
            <a:spLocks noGrp="1"/>
          </p:cNvSpPr>
          <p:nvPr>
            <p:ph type="title"/>
          </p:nvPr>
        </p:nvSpPr>
        <p:spPr>
          <a:xfrm>
            <a:off x="1097280" y="286603"/>
            <a:ext cx="10058401" cy="1450757"/>
          </a:xfrm>
          <a:prstGeom prst="rect">
            <a:avLst/>
          </a:prstGeom>
        </p:spPr>
        <p:txBody>
          <a:bodyPr/>
          <a:lstStyle>
            <a:lvl1pPr>
              <a:defRPr spc="-100"/>
            </a:lvl1pPr>
          </a:lstStyle>
          <a:p>
            <a:r>
              <a:t>Data Transformation</a:t>
            </a:r>
          </a:p>
        </p:txBody>
      </p:sp>
      <p:sp>
        <p:nvSpPr>
          <p:cNvPr id="146" name="Content Placeholder 2"/>
          <p:cNvSpPr txBox="1">
            <a:spLocks noGrp="1"/>
          </p:cNvSpPr>
          <p:nvPr>
            <p:ph type="body" idx="1"/>
          </p:nvPr>
        </p:nvSpPr>
        <p:spPr>
          <a:xfrm>
            <a:off x="1097280" y="1845734"/>
            <a:ext cx="10058401" cy="4023360"/>
          </a:xfrm>
          <a:prstGeom prst="rect">
            <a:avLst/>
          </a:prstGeom>
        </p:spPr>
        <p:txBody>
          <a:bodyPr/>
          <a:lstStyle/>
          <a:p>
            <a:pPr marL="0" indent="0">
              <a:buSzTx/>
              <a:buNone/>
            </a:pPr>
            <a:r>
              <a:t>The dataset is transformed in two ways:</a:t>
            </a:r>
          </a:p>
          <a:p>
            <a:pPr marL="457200" indent="-457200">
              <a:buFontTx/>
              <a:buAutoNum type="arabicPeriod"/>
            </a:pPr>
            <a:r>
              <a:t>By replacing the encoded unknown values with np.NaN for adequate treatment of missing values:</a:t>
            </a:r>
          </a:p>
          <a:p>
            <a:pPr marL="0" lvl="2" indent="475487">
              <a:spcBef>
                <a:spcPts val="400"/>
              </a:spcBef>
              <a:buSzTx/>
              <a:buNone/>
              <a:defRPr sz="1400"/>
            </a:pPr>
            <a:r>
              <a:t>		</a:t>
            </a:r>
          </a:p>
          <a:p>
            <a:pPr marL="457200" indent="-457200">
              <a:buFontTx/>
              <a:buAutoNum type="arabicPeriod"/>
            </a:pPr>
            <a:endParaRPr sz="1400"/>
          </a:p>
          <a:p>
            <a:pPr marL="457200" indent="-457200">
              <a:buFontTx/>
              <a:buAutoNum type="arabicPeriod" startAt="3"/>
            </a:pPr>
            <a:endParaRPr sz="1400"/>
          </a:p>
          <a:p>
            <a:pPr marL="457200" indent="-457200">
              <a:buFontTx/>
              <a:buAutoNum type="arabicPeriod" startAt="2"/>
            </a:pPr>
            <a:r>
              <a:t>Extracting year from the </a:t>
            </a:r>
            <a:r>
              <a:rPr i="1"/>
              <a:t>date</a:t>
            </a:r>
            <a:r>
              <a:t> variable present in the format YYYY-MM-DD</a:t>
            </a:r>
          </a:p>
          <a:p>
            <a:pPr marL="0" indent="0">
              <a:buSzTx/>
              <a:buNone/>
            </a:pPr>
            <a:r>
              <a:t>		</a:t>
            </a:r>
          </a:p>
        </p:txBody>
      </p:sp>
      <p:sp>
        <p:nvSpPr>
          <p:cNvPr id="147" name="Date Placeholder 3"/>
          <p:cNvSpPr txBox="1"/>
          <p:nvPr/>
        </p:nvSpPr>
        <p:spPr>
          <a:xfrm>
            <a:off x="1143000" y="6539390"/>
            <a:ext cx="2380832" cy="205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900">
                <a:solidFill>
                  <a:srgbClr val="FFFFFF"/>
                </a:solidFill>
              </a:defRPr>
            </a:lvl1pPr>
          </a:lstStyle>
          <a:p>
            <a:r>
              <a:t>29-05-2022</a:t>
            </a:r>
          </a:p>
        </p:txBody>
      </p:sp>
      <p:pic>
        <p:nvPicPr>
          <p:cNvPr id="148" name="Picture 6" descr="Picture 6"/>
          <p:cNvPicPr>
            <a:picLocks noChangeAspect="1"/>
          </p:cNvPicPr>
          <p:nvPr/>
        </p:nvPicPr>
        <p:blipFill>
          <a:blip r:embed="rId2"/>
          <a:stretch>
            <a:fillRect/>
          </a:stretch>
        </p:blipFill>
        <p:spPr>
          <a:xfrm>
            <a:off x="2829062" y="3227621"/>
            <a:ext cx="6594835" cy="629794"/>
          </a:xfrm>
          <a:prstGeom prst="rect">
            <a:avLst/>
          </a:prstGeom>
          <a:ln>
            <a:solidFill>
              <a:srgbClr val="AFAF9E"/>
            </a:solidFill>
          </a:ln>
        </p:spPr>
      </p:pic>
      <p:pic>
        <p:nvPicPr>
          <p:cNvPr id="149" name="Picture 8" descr="Picture 8"/>
          <p:cNvPicPr>
            <a:picLocks noChangeAspect="1"/>
          </p:cNvPicPr>
          <p:nvPr/>
        </p:nvPicPr>
        <p:blipFill>
          <a:blip r:embed="rId3"/>
          <a:stretch>
            <a:fillRect/>
          </a:stretch>
        </p:blipFill>
        <p:spPr>
          <a:xfrm>
            <a:off x="3633027" y="4873619"/>
            <a:ext cx="4925946" cy="365682"/>
          </a:xfrm>
          <a:prstGeom prst="rect">
            <a:avLst/>
          </a:prstGeom>
          <a:ln>
            <a:solidFill>
              <a:srgbClr val="AFAF9E"/>
            </a:solidFill>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Footer Placeholder 4"/>
          <p:cNvSpPr txBox="1"/>
          <p:nvPr/>
        </p:nvSpPr>
        <p:spPr>
          <a:xfrm>
            <a:off x="3731905" y="6539390"/>
            <a:ext cx="4731365" cy="205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900" cap="all">
                <a:solidFill>
                  <a:srgbClr val="FFFFFF"/>
                </a:solidFill>
              </a:defRPr>
            </a:lvl1pPr>
          </a:lstStyle>
          <a:p>
            <a:r>
              <a:t>School of Advanced Sciences (S.A.S.)</a:t>
            </a:r>
          </a:p>
        </p:txBody>
      </p:sp>
      <p:sp>
        <p:nvSpPr>
          <p:cNvPr id="152" name="Title 1"/>
          <p:cNvSpPr txBox="1">
            <a:spLocks noGrp="1"/>
          </p:cNvSpPr>
          <p:nvPr>
            <p:ph type="title"/>
          </p:nvPr>
        </p:nvSpPr>
        <p:spPr>
          <a:xfrm>
            <a:off x="1097280" y="286603"/>
            <a:ext cx="10058401" cy="1450757"/>
          </a:xfrm>
          <a:prstGeom prst="rect">
            <a:avLst/>
          </a:prstGeom>
        </p:spPr>
        <p:txBody>
          <a:bodyPr/>
          <a:lstStyle>
            <a:lvl1pPr>
              <a:defRPr spc="-100"/>
            </a:lvl1pPr>
          </a:lstStyle>
          <a:p>
            <a:r>
              <a:t>Data Cleaning</a:t>
            </a:r>
          </a:p>
        </p:txBody>
      </p:sp>
      <p:sp>
        <p:nvSpPr>
          <p:cNvPr id="153" name="Content Placeholder 2"/>
          <p:cNvSpPr txBox="1">
            <a:spLocks noGrp="1"/>
          </p:cNvSpPr>
          <p:nvPr>
            <p:ph type="body" idx="1"/>
          </p:nvPr>
        </p:nvSpPr>
        <p:spPr>
          <a:xfrm>
            <a:off x="1097280" y="1845734"/>
            <a:ext cx="10058401" cy="4023360"/>
          </a:xfrm>
          <a:prstGeom prst="rect">
            <a:avLst/>
          </a:prstGeom>
        </p:spPr>
        <p:txBody>
          <a:bodyPr/>
          <a:lstStyle>
            <a:lvl1pPr marL="0" indent="0">
              <a:buSzTx/>
              <a:buNone/>
            </a:lvl1pPr>
          </a:lstStyle>
          <a:p>
            <a:r>
              <a:rPr dirty="0"/>
              <a:t>Matrix of missing values in the dataset:</a:t>
            </a:r>
          </a:p>
        </p:txBody>
      </p:sp>
      <p:sp>
        <p:nvSpPr>
          <p:cNvPr id="154" name="Date Placeholder 3"/>
          <p:cNvSpPr txBox="1"/>
          <p:nvPr/>
        </p:nvSpPr>
        <p:spPr>
          <a:xfrm>
            <a:off x="1143000" y="6539390"/>
            <a:ext cx="2380832" cy="205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900">
                <a:solidFill>
                  <a:srgbClr val="FFFFFF"/>
                </a:solidFill>
              </a:defRPr>
            </a:lvl1pPr>
          </a:lstStyle>
          <a:p>
            <a:r>
              <a:t>29-05-2022</a:t>
            </a:r>
          </a:p>
        </p:txBody>
      </p:sp>
      <p:pic>
        <p:nvPicPr>
          <p:cNvPr id="3" name="Picture 2">
            <a:extLst>
              <a:ext uri="{FF2B5EF4-FFF2-40B4-BE49-F238E27FC236}">
                <a16:creationId xmlns:a16="http://schemas.microsoft.com/office/drawing/2014/main" id="{87B82EFD-594C-5763-D90F-53566C700D2D}"/>
              </a:ext>
            </a:extLst>
          </p:cNvPr>
          <p:cNvPicPr>
            <a:picLocks noChangeAspect="1"/>
          </p:cNvPicPr>
          <p:nvPr/>
        </p:nvPicPr>
        <p:blipFill>
          <a:blip r:embed="rId2"/>
          <a:stretch>
            <a:fillRect/>
          </a:stretch>
        </p:blipFill>
        <p:spPr>
          <a:xfrm>
            <a:off x="1358286" y="2476769"/>
            <a:ext cx="9536387" cy="3500699"/>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Footer Placeholder 4"/>
          <p:cNvSpPr txBox="1"/>
          <p:nvPr/>
        </p:nvSpPr>
        <p:spPr>
          <a:xfrm>
            <a:off x="3731905" y="6539390"/>
            <a:ext cx="4731365" cy="205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900" cap="all">
                <a:solidFill>
                  <a:srgbClr val="FFFFFF"/>
                </a:solidFill>
              </a:defRPr>
            </a:lvl1pPr>
          </a:lstStyle>
          <a:p>
            <a:r>
              <a:t>School of Advanced Sciences (S.A.S.)</a:t>
            </a:r>
          </a:p>
        </p:txBody>
      </p:sp>
      <p:sp>
        <p:nvSpPr>
          <p:cNvPr id="158" name="Title 1"/>
          <p:cNvSpPr txBox="1">
            <a:spLocks noGrp="1"/>
          </p:cNvSpPr>
          <p:nvPr>
            <p:ph type="title"/>
          </p:nvPr>
        </p:nvSpPr>
        <p:spPr>
          <a:xfrm>
            <a:off x="1097280" y="286603"/>
            <a:ext cx="10058401" cy="1450757"/>
          </a:xfrm>
          <a:prstGeom prst="rect">
            <a:avLst/>
          </a:prstGeom>
        </p:spPr>
        <p:txBody>
          <a:bodyPr/>
          <a:lstStyle>
            <a:lvl1pPr>
              <a:defRPr spc="-100"/>
            </a:lvl1pPr>
          </a:lstStyle>
          <a:p>
            <a:r>
              <a:t>Data Cleaning</a:t>
            </a:r>
          </a:p>
        </p:txBody>
      </p:sp>
      <p:sp>
        <p:nvSpPr>
          <p:cNvPr id="159" name="Content Placeholder 2"/>
          <p:cNvSpPr txBox="1">
            <a:spLocks noGrp="1"/>
          </p:cNvSpPr>
          <p:nvPr>
            <p:ph type="body" idx="1"/>
          </p:nvPr>
        </p:nvSpPr>
        <p:spPr>
          <a:xfrm>
            <a:off x="1097280" y="1845734"/>
            <a:ext cx="10058401" cy="4460798"/>
          </a:xfrm>
          <a:prstGeom prst="rect">
            <a:avLst/>
          </a:prstGeom>
        </p:spPr>
        <p:txBody>
          <a:bodyPr/>
          <a:lstStyle/>
          <a:p>
            <a:pPr marL="0" indent="0">
              <a:buSzTx/>
              <a:buNone/>
              <a:defRPr b="1"/>
            </a:pPr>
            <a:r>
              <a:rPr dirty="0"/>
              <a:t>Strategies for treating missing values in entire dataset:</a:t>
            </a:r>
          </a:p>
          <a:p>
            <a:pPr marL="749808" lvl="1" indent="-457200">
              <a:spcBef>
                <a:spcPts val="400"/>
              </a:spcBef>
              <a:buFontTx/>
              <a:buAutoNum type="arabicPeriod"/>
              <a:defRPr sz="1800" b="1"/>
            </a:pPr>
            <a:r>
              <a:rPr dirty="0"/>
              <a:t>Column-wise: </a:t>
            </a:r>
            <a:r>
              <a:rPr b="0" dirty="0"/>
              <a:t>Drop columns with more than 15% missing values, compute out of total number of missing values in all observations, i.e., rows</a:t>
            </a:r>
          </a:p>
          <a:p>
            <a:pPr marL="1465760" lvl="5" indent="-457200">
              <a:spcBef>
                <a:spcPts val="400"/>
              </a:spcBef>
              <a:buFontTx/>
              <a:buAutoNum type="arabicPeriod"/>
              <a:defRPr sz="1400"/>
            </a:pPr>
            <a:endParaRPr b="0" dirty="0"/>
          </a:p>
          <a:p>
            <a:pPr marL="749808" lvl="1" indent="-457200">
              <a:spcBef>
                <a:spcPts val="400"/>
              </a:spcBef>
              <a:buFontTx/>
              <a:buAutoNum type="arabicPeriod"/>
              <a:defRPr sz="1800" b="1"/>
            </a:pPr>
            <a:endParaRPr b="0" dirty="0"/>
          </a:p>
          <a:p>
            <a:pPr marL="749808" lvl="1" indent="-457200">
              <a:spcBef>
                <a:spcPts val="400"/>
              </a:spcBef>
              <a:buFontTx/>
              <a:buAutoNum type="arabicPeriod" startAt="3"/>
              <a:defRPr sz="1800" b="1"/>
            </a:pPr>
            <a:endParaRPr b="0" dirty="0"/>
          </a:p>
          <a:p>
            <a:pPr marL="749808" lvl="1" indent="-457200">
              <a:spcBef>
                <a:spcPts val="400"/>
              </a:spcBef>
              <a:buFontTx/>
              <a:buAutoNum type="arabicPeriod" startAt="4"/>
              <a:defRPr sz="1800" b="1"/>
            </a:pPr>
            <a:endParaRPr b="0" dirty="0"/>
          </a:p>
          <a:p>
            <a:pPr marL="749808" lvl="1" indent="-457200">
              <a:spcBef>
                <a:spcPts val="400"/>
              </a:spcBef>
              <a:buFontTx/>
              <a:buAutoNum type="arabicPeriod" startAt="5"/>
              <a:defRPr sz="1800" b="1"/>
            </a:pPr>
            <a:endParaRPr b="0" dirty="0"/>
          </a:p>
          <a:p>
            <a:pPr marL="749808" lvl="1" indent="-457200">
              <a:spcBef>
                <a:spcPts val="400"/>
              </a:spcBef>
              <a:buFontTx/>
              <a:buAutoNum type="arabicPeriod" startAt="6"/>
              <a:defRPr sz="1800" b="1"/>
            </a:pPr>
            <a:endParaRPr b="0" dirty="0"/>
          </a:p>
          <a:p>
            <a:pPr marL="749808" lvl="1" indent="-457200">
              <a:spcBef>
                <a:spcPts val="400"/>
              </a:spcBef>
              <a:buFontTx/>
              <a:buAutoNum type="arabicPeriod" startAt="2"/>
              <a:defRPr sz="1800" b="1"/>
            </a:pPr>
            <a:endParaRPr lang="en-US" dirty="0"/>
          </a:p>
          <a:p>
            <a:pPr marL="749808" lvl="1" indent="-457200">
              <a:spcBef>
                <a:spcPts val="400"/>
              </a:spcBef>
              <a:buFontTx/>
              <a:buAutoNum type="arabicPeriod" startAt="2"/>
              <a:defRPr sz="1800" b="1"/>
            </a:pPr>
            <a:r>
              <a:rPr dirty="0"/>
              <a:t>Row-wise: </a:t>
            </a:r>
            <a:r>
              <a:rPr b="0" dirty="0"/>
              <a:t>Drop rows with more than 5% missing values, computed out of total number of missing values across all columns</a:t>
            </a:r>
          </a:p>
          <a:p>
            <a:pPr marL="0" lvl="3" indent="658368">
              <a:spcBef>
                <a:spcPts val="400"/>
              </a:spcBef>
              <a:buSzTx/>
              <a:buNone/>
              <a:defRPr sz="1400" b="1"/>
            </a:pPr>
            <a:r>
              <a:rPr dirty="0"/>
              <a:t>	</a:t>
            </a:r>
          </a:p>
        </p:txBody>
      </p:sp>
      <p:sp>
        <p:nvSpPr>
          <p:cNvPr id="160" name="Date Placeholder 3"/>
          <p:cNvSpPr txBox="1"/>
          <p:nvPr/>
        </p:nvSpPr>
        <p:spPr>
          <a:xfrm>
            <a:off x="1143000" y="6539390"/>
            <a:ext cx="2380832" cy="205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900">
                <a:solidFill>
                  <a:srgbClr val="FFFFFF"/>
                </a:solidFill>
              </a:defRPr>
            </a:lvl1pPr>
          </a:lstStyle>
          <a:p>
            <a:r>
              <a:t>29-05-2022</a:t>
            </a:r>
          </a:p>
        </p:txBody>
      </p:sp>
      <p:pic>
        <p:nvPicPr>
          <p:cNvPr id="161" name="Picture 5" descr="Picture 5"/>
          <p:cNvPicPr>
            <a:picLocks noChangeAspect="1"/>
          </p:cNvPicPr>
          <p:nvPr/>
        </p:nvPicPr>
        <p:blipFill>
          <a:blip r:embed="rId2"/>
          <a:srcRect b="40099"/>
          <a:stretch>
            <a:fillRect/>
          </a:stretch>
        </p:blipFill>
        <p:spPr>
          <a:xfrm>
            <a:off x="2536328" y="2803168"/>
            <a:ext cx="2457012" cy="1779821"/>
          </a:xfrm>
          <a:prstGeom prst="rect">
            <a:avLst/>
          </a:prstGeom>
          <a:ln>
            <a:solidFill>
              <a:srgbClr val="AFAF9E"/>
            </a:solidFill>
          </a:ln>
        </p:spPr>
      </p:pic>
      <p:pic>
        <p:nvPicPr>
          <p:cNvPr id="162" name="Picture 6" descr="Picture 6"/>
          <p:cNvPicPr>
            <a:picLocks noChangeAspect="1"/>
          </p:cNvPicPr>
          <p:nvPr/>
        </p:nvPicPr>
        <p:blipFill>
          <a:blip r:embed="rId3"/>
          <a:srcRect b="42885"/>
          <a:stretch>
            <a:fillRect/>
          </a:stretch>
        </p:blipFill>
        <p:spPr>
          <a:xfrm>
            <a:off x="6432389" y="2769344"/>
            <a:ext cx="1917633" cy="1813644"/>
          </a:xfrm>
          <a:prstGeom prst="rect">
            <a:avLst/>
          </a:prstGeom>
          <a:ln>
            <a:solidFill>
              <a:srgbClr val="AFAF9E"/>
            </a:solidFill>
          </a:ln>
        </p:spPr>
      </p:pic>
      <p:pic>
        <p:nvPicPr>
          <p:cNvPr id="163" name="Picture 8" descr="Picture 8"/>
          <p:cNvPicPr>
            <a:picLocks noChangeAspect="1"/>
          </p:cNvPicPr>
          <p:nvPr/>
        </p:nvPicPr>
        <p:blipFill>
          <a:blip r:embed="rId4"/>
          <a:stretch>
            <a:fillRect/>
          </a:stretch>
        </p:blipFill>
        <p:spPr>
          <a:xfrm>
            <a:off x="6432389" y="5295155"/>
            <a:ext cx="1916551" cy="474898"/>
          </a:xfrm>
          <a:prstGeom prst="rect">
            <a:avLst/>
          </a:prstGeom>
          <a:ln w="12700">
            <a:miter lim="400000"/>
          </a:ln>
        </p:spPr>
      </p:pic>
      <p:sp>
        <p:nvSpPr>
          <p:cNvPr id="164" name="Straight Arrow Connector 10"/>
          <p:cNvSpPr/>
          <p:nvPr/>
        </p:nvSpPr>
        <p:spPr>
          <a:xfrm>
            <a:off x="5163670" y="3614156"/>
            <a:ext cx="995083" cy="1"/>
          </a:xfrm>
          <a:prstGeom prst="line">
            <a:avLst/>
          </a:prstGeom>
          <a:ln w="15875">
            <a:solidFill>
              <a:schemeClr val="accent4"/>
            </a:solidFill>
            <a:tailEnd type="triangle"/>
          </a:ln>
        </p:spPr>
        <p:txBody>
          <a:bodyPr lIns="45719" rIns="45719"/>
          <a:lstStyle/>
          <a:p>
            <a:endParaRPr/>
          </a:p>
        </p:txBody>
      </p:sp>
      <p:sp>
        <p:nvSpPr>
          <p:cNvPr id="165" name="Straight Arrow Connector 11"/>
          <p:cNvSpPr/>
          <p:nvPr/>
        </p:nvSpPr>
        <p:spPr>
          <a:xfrm>
            <a:off x="5163670" y="5532604"/>
            <a:ext cx="995083" cy="1"/>
          </a:xfrm>
          <a:prstGeom prst="line">
            <a:avLst/>
          </a:prstGeom>
          <a:ln w="15875">
            <a:solidFill>
              <a:schemeClr val="accent4"/>
            </a:solidFill>
            <a:tailEnd type="triangle"/>
          </a:ln>
        </p:spPr>
        <p:txBody>
          <a:bodyPr lIns="45719" rIns="45719"/>
          <a:lstStyle/>
          <a:p>
            <a:endParaRPr/>
          </a:p>
        </p:txBody>
      </p:sp>
      <p:pic>
        <p:nvPicPr>
          <p:cNvPr id="166" name="Picture 9" descr="Picture 9"/>
          <p:cNvPicPr>
            <a:picLocks noChangeAspect="1"/>
          </p:cNvPicPr>
          <p:nvPr/>
        </p:nvPicPr>
        <p:blipFill>
          <a:blip r:embed="rId5"/>
          <a:stretch>
            <a:fillRect/>
          </a:stretch>
        </p:blipFill>
        <p:spPr>
          <a:xfrm>
            <a:off x="3627094" y="5298373"/>
            <a:ext cx="1366246" cy="567122"/>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Footer Placeholder 4"/>
          <p:cNvSpPr txBox="1"/>
          <p:nvPr/>
        </p:nvSpPr>
        <p:spPr>
          <a:xfrm>
            <a:off x="3731905" y="6539390"/>
            <a:ext cx="4731365" cy="205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900" cap="all">
                <a:solidFill>
                  <a:srgbClr val="FFFFFF"/>
                </a:solidFill>
              </a:defRPr>
            </a:lvl1pPr>
          </a:lstStyle>
          <a:p>
            <a:r>
              <a:t>School of Advanced Sciences (S.A.S.)</a:t>
            </a:r>
          </a:p>
        </p:txBody>
      </p:sp>
      <p:sp>
        <p:nvSpPr>
          <p:cNvPr id="169" name="Title 1"/>
          <p:cNvSpPr txBox="1">
            <a:spLocks noGrp="1"/>
          </p:cNvSpPr>
          <p:nvPr>
            <p:ph type="title"/>
          </p:nvPr>
        </p:nvSpPr>
        <p:spPr>
          <a:xfrm>
            <a:off x="1097280" y="286603"/>
            <a:ext cx="10058401" cy="1450757"/>
          </a:xfrm>
          <a:prstGeom prst="rect">
            <a:avLst/>
          </a:prstGeom>
        </p:spPr>
        <p:txBody>
          <a:bodyPr/>
          <a:lstStyle>
            <a:lvl1pPr>
              <a:defRPr spc="-100"/>
            </a:lvl1pPr>
          </a:lstStyle>
          <a:p>
            <a:r>
              <a:t>Data Cleaning</a:t>
            </a:r>
          </a:p>
        </p:txBody>
      </p:sp>
      <p:sp>
        <p:nvSpPr>
          <p:cNvPr id="170" name="Content Placeholder 2"/>
          <p:cNvSpPr txBox="1">
            <a:spLocks noGrp="1"/>
          </p:cNvSpPr>
          <p:nvPr>
            <p:ph type="body" idx="1"/>
          </p:nvPr>
        </p:nvSpPr>
        <p:spPr>
          <a:xfrm>
            <a:off x="1097280" y="1845734"/>
            <a:ext cx="10058401" cy="4023360"/>
          </a:xfrm>
          <a:prstGeom prst="rect">
            <a:avLst/>
          </a:prstGeom>
        </p:spPr>
        <p:txBody>
          <a:bodyPr/>
          <a:lstStyle/>
          <a:p>
            <a:pPr>
              <a:defRPr b="1"/>
            </a:pPr>
            <a:r>
              <a:t>Strategies for treating missing values in individual attributes:</a:t>
            </a:r>
          </a:p>
          <a:p>
            <a:pPr marL="457200" indent="-457200">
              <a:buFontTx/>
              <a:buAutoNum type="arabicPeriod"/>
            </a:pPr>
            <a:r>
              <a:t>If the categorical data is not skewed, impute with mean, mode or median</a:t>
            </a:r>
          </a:p>
          <a:p>
            <a:pPr marL="0" lvl="2" indent="475487">
              <a:spcBef>
                <a:spcPts val="400"/>
              </a:spcBef>
              <a:buSzTx/>
              <a:buNone/>
              <a:defRPr sz="1400" b="1" i="1"/>
            </a:pPr>
            <a:r>
              <a:t>	</a:t>
            </a:r>
          </a:p>
          <a:p>
            <a:pPr marL="457200" indent="-457200">
              <a:buFontTx/>
              <a:buAutoNum type="arabicPeriod"/>
            </a:pPr>
            <a:endParaRPr sz="1400" i="1"/>
          </a:p>
          <a:p>
            <a:pPr marL="457200" indent="-457200">
              <a:buFontTx/>
              <a:buAutoNum type="arabicPeriod" startAt="3"/>
            </a:pPr>
            <a:endParaRPr sz="1400" i="1"/>
          </a:p>
          <a:p>
            <a:pPr marL="457200" indent="-457200">
              <a:buFontTx/>
              <a:buAutoNum type="arabicPeriod" startAt="2"/>
            </a:pPr>
            <a:r>
              <a:t>If the data is numerical and not significantly correlated with more than one variable, impute with standard deviation</a:t>
            </a:r>
          </a:p>
          <a:p>
            <a:pPr marL="0" lvl="2" indent="475487">
              <a:spcBef>
                <a:spcPts val="400"/>
              </a:spcBef>
              <a:buSzTx/>
              <a:buNone/>
              <a:defRPr sz="1400" i="1"/>
            </a:pPr>
            <a:r>
              <a:t>	</a:t>
            </a:r>
          </a:p>
        </p:txBody>
      </p:sp>
      <p:sp>
        <p:nvSpPr>
          <p:cNvPr id="171" name="Date Placeholder 3"/>
          <p:cNvSpPr txBox="1"/>
          <p:nvPr/>
        </p:nvSpPr>
        <p:spPr>
          <a:xfrm>
            <a:off x="1143000" y="6539390"/>
            <a:ext cx="2380832" cy="205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900">
                <a:solidFill>
                  <a:srgbClr val="FFFFFF"/>
                </a:solidFill>
              </a:defRPr>
            </a:lvl1pPr>
          </a:lstStyle>
          <a:p>
            <a:r>
              <a:t>29-05-2022</a:t>
            </a:r>
          </a:p>
        </p:txBody>
      </p:sp>
      <p:pic>
        <p:nvPicPr>
          <p:cNvPr id="172" name="Picture 8" descr="Picture 8"/>
          <p:cNvPicPr>
            <a:picLocks noChangeAspect="1"/>
          </p:cNvPicPr>
          <p:nvPr/>
        </p:nvPicPr>
        <p:blipFill>
          <a:blip r:embed="rId2"/>
          <a:stretch>
            <a:fillRect/>
          </a:stretch>
        </p:blipFill>
        <p:spPr>
          <a:xfrm>
            <a:off x="2392484" y="4965222"/>
            <a:ext cx="7181823" cy="572005"/>
          </a:xfrm>
          <a:prstGeom prst="rect">
            <a:avLst/>
          </a:prstGeom>
          <a:ln>
            <a:solidFill>
              <a:srgbClr val="AFAF9E"/>
            </a:solidFill>
          </a:ln>
        </p:spPr>
      </p:pic>
      <p:pic>
        <p:nvPicPr>
          <p:cNvPr id="173" name="Picture 10" descr="Picture 10"/>
          <p:cNvPicPr>
            <a:picLocks noChangeAspect="1"/>
          </p:cNvPicPr>
          <p:nvPr/>
        </p:nvPicPr>
        <p:blipFill>
          <a:blip r:embed="rId3"/>
          <a:stretch>
            <a:fillRect/>
          </a:stretch>
        </p:blipFill>
        <p:spPr>
          <a:xfrm>
            <a:off x="2392484" y="3025552"/>
            <a:ext cx="7181823" cy="379926"/>
          </a:xfrm>
          <a:prstGeom prst="rect">
            <a:avLst/>
          </a:prstGeom>
          <a:ln>
            <a:solidFill>
              <a:srgbClr val="AFAF9E"/>
            </a:solidFill>
          </a:ln>
        </p:spPr>
      </p:pic>
    </p:spTree>
  </p:cSld>
  <p:clrMapOvr>
    <a:masterClrMapping/>
  </p:clrMapOvr>
  <p:transition spd="med"/>
</p:sld>
</file>

<file path=ppt/theme/theme1.xml><?xml version="1.0" encoding="utf-8"?>
<a:theme xmlns:a="http://schemas.openxmlformats.org/drawingml/2006/main" name="Retrospect">
  <a:themeElements>
    <a:clrScheme name="Retrospect">
      <a:dk1>
        <a:srgbClr val="000000"/>
      </a:dk1>
      <a:lt1>
        <a:srgbClr val="E1E1DB"/>
      </a:lt1>
      <a:dk2>
        <a:srgbClr val="A7A7A7"/>
      </a:dk2>
      <a:lt2>
        <a:srgbClr val="535353"/>
      </a:lt2>
      <a:accent1>
        <a:srgbClr val="9DBFBE"/>
      </a:accent1>
      <a:accent2>
        <a:srgbClr val="DB8631"/>
      </a:accent2>
      <a:accent3>
        <a:srgbClr val="E3CC5A"/>
      </a:accent3>
      <a:accent4>
        <a:srgbClr val="ACADA8"/>
      </a:accent4>
      <a:accent5>
        <a:srgbClr val="927C61"/>
      </a:accent5>
      <a:accent6>
        <a:srgbClr val="B3B435"/>
      </a:accent6>
      <a:hlink>
        <a:srgbClr val="0000FF"/>
      </a:hlink>
      <a:folHlink>
        <a:srgbClr val="FF00FF"/>
      </a:folHlink>
    </a:clrScheme>
    <a:fontScheme name="Retrospect">
      <a:majorFont>
        <a:latin typeface="Calibri"/>
        <a:ea typeface="Calibri"/>
        <a:cs typeface="Calibri"/>
      </a:majorFont>
      <a:minorFont>
        <a:latin typeface="Helvetica"/>
        <a:ea typeface="Helvetica"/>
        <a:cs typeface="Helvetica"/>
      </a:minorFont>
    </a:fontScheme>
    <a:fmtScheme name="Retrospec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2700000" rotWithShape="0">
              <a:srgbClr val="000000">
                <a:alpha val="60000"/>
              </a:srgbClr>
            </a:outerShdw>
          </a:effectLst>
        </a:effectStyle>
        <a:effectStyle>
          <a:effectLst>
            <a:outerShdw blurRad="38100" dist="25400" dir="2700000" rotWithShape="0">
              <a:srgbClr val="000000">
                <a:alpha val="6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5875" cap="flat">
          <a:solidFill>
            <a:schemeClr val="accent1"/>
          </a:solidFill>
          <a:prstDash val="solid"/>
          <a:round/>
        </a:ln>
        <a:effectLst>
          <a:outerShdw blurRad="38100" dist="25400" dir="2700000" rotWithShape="0">
            <a:srgbClr val="000000">
              <a:alpha val="60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5875"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Retrospect">
  <a:themeElements>
    <a:clrScheme name="Retrospect">
      <a:dk1>
        <a:srgbClr val="000000"/>
      </a:dk1>
      <a:lt1>
        <a:srgbClr val="FFFFFF"/>
      </a:lt1>
      <a:dk2>
        <a:srgbClr val="A7A7A7"/>
      </a:dk2>
      <a:lt2>
        <a:srgbClr val="535353"/>
      </a:lt2>
      <a:accent1>
        <a:srgbClr val="9DBFBE"/>
      </a:accent1>
      <a:accent2>
        <a:srgbClr val="DB8631"/>
      </a:accent2>
      <a:accent3>
        <a:srgbClr val="E3CC5A"/>
      </a:accent3>
      <a:accent4>
        <a:srgbClr val="ACADA8"/>
      </a:accent4>
      <a:accent5>
        <a:srgbClr val="927C61"/>
      </a:accent5>
      <a:accent6>
        <a:srgbClr val="B3B435"/>
      </a:accent6>
      <a:hlink>
        <a:srgbClr val="0000FF"/>
      </a:hlink>
      <a:folHlink>
        <a:srgbClr val="FF00FF"/>
      </a:folHlink>
    </a:clrScheme>
    <a:fontScheme name="Retrospect">
      <a:majorFont>
        <a:latin typeface="Calibri"/>
        <a:ea typeface="Calibri"/>
        <a:cs typeface="Calibri"/>
      </a:majorFont>
      <a:minorFont>
        <a:latin typeface="Helvetica"/>
        <a:ea typeface="Helvetica"/>
        <a:cs typeface="Helvetica"/>
      </a:minorFont>
    </a:fontScheme>
    <a:fmtScheme name="Retrospec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2700000" rotWithShape="0">
              <a:srgbClr val="000000">
                <a:alpha val="60000"/>
              </a:srgbClr>
            </a:outerShdw>
          </a:effectLst>
        </a:effectStyle>
        <a:effectStyle>
          <a:effectLst>
            <a:outerShdw blurRad="38100" dist="25400" dir="2700000" rotWithShape="0">
              <a:srgbClr val="000000">
                <a:alpha val="6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5875" cap="flat">
          <a:solidFill>
            <a:schemeClr val="accent1"/>
          </a:solidFill>
          <a:prstDash val="solid"/>
          <a:round/>
        </a:ln>
        <a:effectLst>
          <a:outerShdw blurRad="38100" dist="25400" dir="2700000" rotWithShape="0">
            <a:srgbClr val="000000">
              <a:alpha val="60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5875"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112</TotalTime>
  <Words>1864</Words>
  <Application>Microsoft Office PowerPoint</Application>
  <PresentationFormat>Widescreen</PresentationFormat>
  <Paragraphs>203</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Calibri</vt:lpstr>
      <vt:lpstr>Calibri Light</vt:lpstr>
      <vt:lpstr>Times New Roman</vt:lpstr>
      <vt:lpstr>Retrospect</vt:lpstr>
      <vt:lpstr>Exploratory Data Analysis of Global Terrorism Database (GTD)</vt:lpstr>
      <vt:lpstr>Introduction</vt:lpstr>
      <vt:lpstr>Background</vt:lpstr>
      <vt:lpstr>Background</vt:lpstr>
      <vt:lpstr>Project Description</vt:lpstr>
      <vt:lpstr>Data Transformation</vt:lpstr>
      <vt:lpstr>Data Cleaning</vt:lpstr>
      <vt:lpstr>Data Cleaning</vt:lpstr>
      <vt:lpstr>Data Cleaning</vt:lpstr>
      <vt:lpstr>Data Cleaning </vt:lpstr>
      <vt:lpstr>Data 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Technical Specification</vt:lpstr>
      <vt:lpstr>Limitations</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Exploratory Data Analysis of Global Terrorism Database (GTD)</dc:title>
  <cp:lastModifiedBy>Ritika Tiwari</cp:lastModifiedBy>
  <cp:revision>5</cp:revision>
  <dcterms:modified xsi:type="dcterms:W3CDTF">2022-08-03T08:27:56Z</dcterms:modified>
</cp:coreProperties>
</file>